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76" r:id="rId3"/>
    <p:sldId id="257" r:id="rId4"/>
    <p:sldId id="258" r:id="rId5"/>
    <p:sldId id="260" r:id="rId6"/>
    <p:sldId id="272" r:id="rId7"/>
    <p:sldId id="263" r:id="rId8"/>
    <p:sldId id="261" r:id="rId9"/>
    <p:sldId id="279" r:id="rId10"/>
    <p:sldId id="280" r:id="rId11"/>
    <p:sldId id="281" r:id="rId12"/>
    <p:sldId id="282" r:id="rId13"/>
    <p:sldId id="283" r:id="rId14"/>
    <p:sldId id="284" r:id="rId15"/>
    <p:sldId id="285" r:id="rId16"/>
    <p:sldId id="286" r:id="rId17"/>
    <p:sldId id="287" r:id="rId18"/>
    <p:sldId id="292" r:id="rId19"/>
    <p:sldId id="293" r:id="rId20"/>
    <p:sldId id="273" r:id="rId21"/>
    <p:sldId id="262" r:id="rId22"/>
    <p:sldId id="259" r:id="rId23"/>
    <p:sldId id="267" r:id="rId24"/>
    <p:sldId id="268" r:id="rId25"/>
  </p:sldIdLst>
  <p:sldSz cx="18288000" cy="10287000"/>
  <p:notesSz cx="6858000" cy="9144000"/>
  <p:embeddedFontLst>
    <p:embeddedFont>
      <p:font typeface="Open Sans Extra Bold" panose="020B0604020202020204" charset="0"/>
      <p:regular r:id="rId27"/>
    </p:embeddedFont>
    <p:embeddedFont>
      <p:font typeface="Calibri" panose="020F0502020204030204" pitchFamily="34" charset="0"/>
      <p:regular r:id="rId28"/>
      <p:bold r:id="rId29"/>
      <p:italic r:id="rId30"/>
      <p:boldItalic r:id="rId31"/>
    </p:embeddedFont>
    <p:embeddedFont>
      <p:font typeface="Poppins" panose="020B0604020202020204" charset="0"/>
      <p:regular r:id="rId32"/>
    </p:embeddedFont>
    <p:embeddedFont>
      <p:font typeface="Poppins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F6C"/>
    <a:srgbClr val="5588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9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A497F0-8996-4D75-9A37-785F598E6DB8}" type="datetimeFigureOut">
              <a:rPr lang="en-IN" smtClean="0"/>
              <a:t>24-09-2024</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85C004-36D2-4784-B654-CB3EC25949E2}" type="slidenum">
              <a:rPr lang="en-IN" smtClean="0"/>
              <a:t>‹#›</a:t>
            </a:fld>
            <a:endParaRPr lang="en-IN"/>
          </a:p>
        </p:txBody>
      </p:sp>
    </p:spTree>
    <p:extLst>
      <p:ext uri="{BB962C8B-B14F-4D97-AF65-F5344CB8AC3E}">
        <p14:creationId xmlns:p14="http://schemas.microsoft.com/office/powerpoint/2010/main" val="20931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85C004-36D2-4784-B654-CB3EC25949E2}" type="slidenum">
              <a:rPr lang="en-IN" smtClean="0"/>
              <a:t>3</a:t>
            </a:fld>
            <a:endParaRPr lang="en-IN"/>
          </a:p>
        </p:txBody>
      </p:sp>
    </p:spTree>
    <p:extLst>
      <p:ext uri="{BB962C8B-B14F-4D97-AF65-F5344CB8AC3E}">
        <p14:creationId xmlns:p14="http://schemas.microsoft.com/office/powerpoint/2010/main" val="585372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85C004-36D2-4784-B654-CB3EC25949E2}" type="slidenum">
              <a:rPr lang="en-IN" smtClean="0"/>
              <a:t>5</a:t>
            </a:fld>
            <a:endParaRPr lang="en-IN"/>
          </a:p>
        </p:txBody>
      </p:sp>
    </p:spTree>
    <p:extLst>
      <p:ext uri="{BB962C8B-B14F-4D97-AF65-F5344CB8AC3E}">
        <p14:creationId xmlns:p14="http://schemas.microsoft.com/office/powerpoint/2010/main" val="1613938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5485C004-36D2-4784-B654-CB3EC25949E2}" type="slidenum">
              <a:rPr lang="en-IN" smtClean="0"/>
              <a:t>20</a:t>
            </a:fld>
            <a:endParaRPr lang="en-IN"/>
          </a:p>
        </p:txBody>
      </p:sp>
    </p:spTree>
    <p:extLst>
      <p:ext uri="{BB962C8B-B14F-4D97-AF65-F5344CB8AC3E}">
        <p14:creationId xmlns:p14="http://schemas.microsoft.com/office/powerpoint/2010/main" val="16139383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mui.com/getting-started/usage/" TargetMode="External"/><Relationship Id="rId3" Type="http://schemas.openxmlformats.org/officeDocument/2006/relationships/hyperlink" Target="https://reactjs.org/docs/getting-started.html" TargetMode="External"/><Relationship Id="rId7" Type="http://schemas.openxmlformats.org/officeDocument/2006/relationships/hyperlink" Target="https://mongoosejs.com/docs/guide.html" TargetMode="External"/><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hyperlink" Target="https://docs.mongodb.com/" TargetMode="External"/><Relationship Id="rId11" Type="http://schemas.openxmlformats.org/officeDocument/2006/relationships/hyperlink" Target="https://learning.postman.com/docs/getting-started/introduction/" TargetMode="External"/><Relationship Id="rId5" Type="http://schemas.openxmlformats.org/officeDocument/2006/relationships/hyperlink" Target="https://expressjs.com/en/starter/installing.html" TargetMode="External"/><Relationship Id="rId10" Type="http://schemas.openxmlformats.org/officeDocument/2006/relationships/hyperlink" Target="https://git-scm.com/doc" TargetMode="External"/><Relationship Id="rId4" Type="http://schemas.openxmlformats.org/officeDocument/2006/relationships/hyperlink" Target="https://nodejs.org/en/docs/" TargetMode="External"/><Relationship Id="rId9" Type="http://schemas.openxmlformats.org/officeDocument/2006/relationships/hyperlink" Target="https://getbootstrap.com/docs/5.1/getting-started/introdu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37.jpeg"/><Relationship Id="rId3" Type="http://schemas.microsoft.com/office/2007/relationships/hdphoto" Target="../media/hdphoto3.wdp"/><Relationship Id="rId7" Type="http://schemas.openxmlformats.org/officeDocument/2006/relationships/image" Target="../media/image35.png"/><Relationship Id="rId12" Type="http://schemas.openxmlformats.org/officeDocument/2006/relationships/image" Target="../media/image43.sv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9.svg"/><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41.svg"/><Relationship Id="rId1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6.sv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7" name="Rectangle 5"/>
          <p:cNvSpPr>
            <a:spLocks noChangeArrowheads="1"/>
          </p:cNvSpPr>
          <p:nvPr/>
        </p:nvSpPr>
        <p:spPr bwMode="auto">
          <a:xfrm>
            <a:off x="2278" y="31012"/>
            <a:ext cx="18287999"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“CareerVista”</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Project report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Submitted</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partial fulfillment</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the award of the Degree of</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Bachelor of Computer Application</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Department of IT &amp; CS </a:t>
            </a:r>
            <a:endParaRPr kumimoji="0" lang="en-US" altLang="en-US" sz="2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0093" y="4060227"/>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6"/>
          <p:cNvSpPr>
            <a:spLocks noChangeArrowheads="1"/>
          </p:cNvSpPr>
          <p:nvPr/>
        </p:nvSpPr>
        <p:spPr bwMode="auto">
          <a:xfrm>
            <a:off x="0" y="6946240"/>
            <a:ext cx="18290277"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Supervisor:                                                                                                                          Submitted By:</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Avinash</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Panwar</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Anand Dubey</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1"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(Head of Department)                                                                                                                 </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Department of IT &amp; CS</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University collage of science</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Mohanlal</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2800" b="0" i="0" u="none" strike="noStrike" cap="none" normalizeH="0" baseline="0" dirty="0" err="1"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Sukhadia</a:t>
            </a:r>
            <a:r>
              <a:rPr kumimoji="0" lang="en-US" altLang="en-US" sz="28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University</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Aug, 2024</a:t>
            </a:r>
            <a:endParaRPr kumimoji="0" lang="en-US" altLang="en-US" sz="2800" b="0" i="0" u="none" strike="noStrike" cap="none" normalizeH="0" baseline="0" dirty="0" smtClean="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Project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Contact Us</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8770959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28328"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Recruiter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dirty="0" smtClean="0">
                <a:solidFill>
                  <a:schemeClr val="bg1"/>
                </a:solidFill>
                <a:latin typeface="Open Sans Extra Bold"/>
                <a:ea typeface="Open Sans Extra Bold"/>
                <a:cs typeface="Open Sans Extra Bold"/>
                <a:sym typeface="Open Sans Extra Bold"/>
              </a:rPr>
              <a:t>Post Job</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313036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923330"/>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Recruiter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My Jobs</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9059064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923330"/>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Recruiter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Recruiter Profile</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638341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28925" y="3133583"/>
            <a:ext cx="10630149" cy="5980056"/>
            <a:chOff x="20096" y="0"/>
            <a:chExt cx="11287761" cy="6350000"/>
          </a:xfrm>
        </p:grpSpPr>
        <p:sp>
          <p:nvSpPr>
            <p:cNvPr id="23" name="Freeform 23"/>
            <p:cNvSpPr/>
            <p:nvPr/>
          </p:nvSpPr>
          <p:spPr>
            <a:xfrm>
              <a:off x="20096"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923330"/>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Employee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Jobs List</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21602859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923330"/>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Employee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Applied Jobs</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6126082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33583"/>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923330"/>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Employee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410369"/>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smtClean="0">
                <a:solidFill>
                  <a:schemeClr val="bg1"/>
                </a:solidFill>
                <a:latin typeface="Open Sans Extra Bold"/>
                <a:ea typeface="Open Sans Extra Bold"/>
                <a:cs typeface="Open Sans Extra Bold"/>
                <a:sym typeface="Open Sans Extra Bold"/>
              </a:rPr>
              <a:t>Employee </a:t>
            </a:r>
            <a:r>
              <a:rPr lang="en-US" sz="2400" b="1" u="none" strike="noStrike" dirty="0" smtClean="0">
                <a:solidFill>
                  <a:schemeClr val="bg1"/>
                </a:solidFill>
                <a:latin typeface="Open Sans Extra Bold"/>
                <a:ea typeface="Open Sans Extra Bold"/>
                <a:cs typeface="Open Sans Extra Bold"/>
                <a:sym typeface="Open Sans Extra Bold"/>
              </a:rPr>
              <a:t>Profile</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898863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3"/>
          <p:cNvGrpSpPr/>
          <p:nvPr/>
        </p:nvGrpSpPr>
        <p:grpSpPr>
          <a:xfrm>
            <a:off x="-188217" y="228600"/>
            <a:ext cx="18476217" cy="1028700"/>
            <a:chOff x="0" y="0"/>
            <a:chExt cx="4866164" cy="270933"/>
          </a:xfrm>
          <a:solidFill>
            <a:srgbClr val="FACF6C"/>
          </a:solidFill>
        </p:grpSpPr>
        <p:sp>
          <p:nvSpPr>
            <p:cNvPr id="61"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62"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97785" y="4541060"/>
            <a:ext cx="17526000" cy="756771"/>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533400" y="1562100"/>
            <a:ext cx="17526000" cy="3518275"/>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762000" y="1927837"/>
            <a:ext cx="16889783" cy="2785359"/>
            <a:chOff x="635" y="-10837032"/>
            <a:chExt cx="11287761" cy="6350000"/>
          </a:xfrm>
        </p:grpSpPr>
        <p:sp>
          <p:nvSpPr>
            <p:cNvPr id="23"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322916" y="167117"/>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Database Structure</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4783278" y="4719386"/>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Recruiter</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9" name="Group 6"/>
          <p:cNvGrpSpPr/>
          <p:nvPr/>
        </p:nvGrpSpPr>
        <p:grpSpPr>
          <a:xfrm>
            <a:off x="-1754815" y="-28575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3"/>
          <p:cNvSpPr/>
          <p:nvPr/>
        </p:nvSpPr>
        <p:spPr>
          <a:xfrm>
            <a:off x="397785" y="9233229"/>
            <a:ext cx="17526000" cy="787072"/>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7" name="Group 8"/>
          <p:cNvGrpSpPr/>
          <p:nvPr/>
        </p:nvGrpSpPr>
        <p:grpSpPr>
          <a:xfrm>
            <a:off x="533400" y="5387776"/>
            <a:ext cx="17526000" cy="4330771"/>
            <a:chOff x="0" y="0"/>
            <a:chExt cx="1554321" cy="1369365"/>
          </a:xfrm>
        </p:grpSpPr>
        <p:sp>
          <p:nvSpPr>
            <p:cNvPr id="48"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ACF6C"/>
            </a:solidFill>
          </p:spPr>
        </p:sp>
        <p:sp>
          <p:nvSpPr>
            <p:cNvPr id="49"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50" name="Group 22"/>
          <p:cNvGrpSpPr>
            <a:grpSpLocks noChangeAspect="1"/>
          </p:cNvGrpSpPr>
          <p:nvPr/>
        </p:nvGrpSpPr>
        <p:grpSpPr>
          <a:xfrm>
            <a:off x="941017" y="5743751"/>
            <a:ext cx="16710766" cy="3633454"/>
            <a:chOff x="635" y="-10837032"/>
            <a:chExt cx="11287761" cy="6350000"/>
          </a:xfrm>
        </p:grpSpPr>
        <p:sp>
          <p:nvSpPr>
            <p:cNvPr id="51"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4"/>
              <a:srcRect/>
              <a:stretch>
                <a:fillRect/>
              </a:stretch>
            </a:blipFill>
          </p:spPr>
        </p:sp>
      </p:grpSp>
      <p:sp>
        <p:nvSpPr>
          <p:cNvPr id="52" name="TextBox 30"/>
          <p:cNvSpPr txBox="1"/>
          <p:nvPr/>
        </p:nvSpPr>
        <p:spPr>
          <a:xfrm>
            <a:off x="4783278" y="9460578"/>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Employee</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1845207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3"/>
          <p:cNvGrpSpPr/>
          <p:nvPr/>
        </p:nvGrpSpPr>
        <p:grpSpPr>
          <a:xfrm>
            <a:off x="-188217" y="190500"/>
            <a:ext cx="18476217" cy="1028700"/>
            <a:chOff x="0" y="0"/>
            <a:chExt cx="4866164" cy="270933"/>
          </a:xfrm>
          <a:solidFill>
            <a:srgbClr val="FACF6C"/>
          </a:solidFill>
        </p:grpSpPr>
        <p:sp>
          <p:nvSpPr>
            <p:cNvPr id="25"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27"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97785" y="4541060"/>
            <a:ext cx="17526000" cy="756771"/>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533400" y="1562100"/>
            <a:ext cx="17526000" cy="3518275"/>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762000" y="1934027"/>
            <a:ext cx="16889783" cy="2785359"/>
            <a:chOff x="635" y="-10837032"/>
            <a:chExt cx="11287761" cy="6350000"/>
          </a:xfrm>
        </p:grpSpPr>
        <p:sp>
          <p:nvSpPr>
            <p:cNvPr id="23"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322916" y="167117"/>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Database Structure</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4783278" y="4719386"/>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Recruiter</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46" name="Freeform 3"/>
          <p:cNvSpPr/>
          <p:nvPr/>
        </p:nvSpPr>
        <p:spPr>
          <a:xfrm>
            <a:off x="397785" y="9233229"/>
            <a:ext cx="17526000" cy="787072"/>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7" name="Group 8"/>
          <p:cNvGrpSpPr/>
          <p:nvPr/>
        </p:nvGrpSpPr>
        <p:grpSpPr>
          <a:xfrm>
            <a:off x="533400" y="5386385"/>
            <a:ext cx="17526000" cy="4330771"/>
            <a:chOff x="0" y="0"/>
            <a:chExt cx="1554321" cy="1369365"/>
          </a:xfrm>
        </p:grpSpPr>
        <p:sp>
          <p:nvSpPr>
            <p:cNvPr id="48"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ACF6C"/>
            </a:solidFill>
          </p:spPr>
        </p:sp>
        <p:sp>
          <p:nvSpPr>
            <p:cNvPr id="49"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50" name="Group 22"/>
          <p:cNvGrpSpPr>
            <a:grpSpLocks noChangeAspect="1"/>
          </p:cNvGrpSpPr>
          <p:nvPr/>
        </p:nvGrpSpPr>
        <p:grpSpPr>
          <a:xfrm>
            <a:off x="941017" y="5769983"/>
            <a:ext cx="16710766" cy="3607222"/>
            <a:chOff x="635" y="-10837032"/>
            <a:chExt cx="11287761" cy="6350000"/>
          </a:xfrm>
        </p:grpSpPr>
        <p:sp>
          <p:nvSpPr>
            <p:cNvPr id="51"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4"/>
              <a:srcRect/>
              <a:stretch>
                <a:fillRect/>
              </a:stretch>
            </a:blipFill>
          </p:spPr>
        </p:sp>
      </p:grpSp>
      <p:sp>
        <p:nvSpPr>
          <p:cNvPr id="52" name="TextBox 30"/>
          <p:cNvSpPr txBox="1"/>
          <p:nvPr/>
        </p:nvSpPr>
        <p:spPr>
          <a:xfrm>
            <a:off x="4783278" y="9460578"/>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Employee</a:t>
            </a:r>
            <a:endParaRPr lang="en-US" sz="2400" b="1" u="none" strike="noStrike" dirty="0">
              <a:solidFill>
                <a:schemeClr val="bg1"/>
              </a:solidFill>
              <a:latin typeface="Open Sans Extra Bold"/>
              <a:ea typeface="Open Sans Extra Bold"/>
              <a:cs typeface="Open Sans Extra Bold"/>
              <a:sym typeface="Open Sans Extra Bold"/>
            </a:endParaRPr>
          </a:p>
        </p:txBody>
      </p:sp>
    </p:spTree>
    <p:extLst>
      <p:ext uri="{BB962C8B-B14F-4D97-AF65-F5344CB8AC3E}">
        <p14:creationId xmlns:p14="http://schemas.microsoft.com/office/powerpoint/2010/main" val="37582527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3"/>
          <p:cNvSpPr/>
          <p:nvPr/>
        </p:nvSpPr>
        <p:spPr>
          <a:xfrm>
            <a:off x="378362" y="9329552"/>
            <a:ext cx="17526000" cy="787072"/>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6" name="Freeform 3"/>
          <p:cNvSpPr/>
          <p:nvPr/>
        </p:nvSpPr>
        <p:spPr>
          <a:xfrm>
            <a:off x="394241" y="6663436"/>
            <a:ext cx="17526000" cy="918464"/>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47" name="Group 8"/>
          <p:cNvGrpSpPr/>
          <p:nvPr/>
        </p:nvGrpSpPr>
        <p:grpSpPr>
          <a:xfrm>
            <a:off x="533400" y="3921346"/>
            <a:ext cx="17526000" cy="3029636"/>
            <a:chOff x="0" y="0"/>
            <a:chExt cx="1554321" cy="1369365"/>
          </a:xfrm>
        </p:grpSpPr>
        <p:sp>
          <p:nvSpPr>
            <p:cNvPr id="48"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ACF6C"/>
            </a:solidFill>
          </p:spPr>
        </p:sp>
        <p:sp>
          <p:nvSpPr>
            <p:cNvPr id="49"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50" name="Group 22"/>
          <p:cNvGrpSpPr>
            <a:grpSpLocks noChangeAspect="1"/>
          </p:cNvGrpSpPr>
          <p:nvPr/>
        </p:nvGrpSpPr>
        <p:grpSpPr>
          <a:xfrm>
            <a:off x="694507" y="4005879"/>
            <a:ext cx="17229277" cy="2818655"/>
            <a:chOff x="635" y="-10837032"/>
            <a:chExt cx="11287761" cy="6350000"/>
          </a:xfrm>
        </p:grpSpPr>
        <p:sp>
          <p:nvSpPr>
            <p:cNvPr id="51"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grpSp>
        <p:nvGrpSpPr>
          <p:cNvPr id="29" name="Group 8"/>
          <p:cNvGrpSpPr/>
          <p:nvPr/>
        </p:nvGrpSpPr>
        <p:grpSpPr>
          <a:xfrm>
            <a:off x="533400" y="7530456"/>
            <a:ext cx="17526000" cy="1960286"/>
            <a:chOff x="0" y="0"/>
            <a:chExt cx="1554321" cy="1369365"/>
          </a:xfrm>
        </p:grpSpPr>
        <p:sp>
          <p:nvSpPr>
            <p:cNvPr id="31"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32"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sp>
        <p:nvSpPr>
          <p:cNvPr id="3" name="Freeform 3"/>
          <p:cNvSpPr/>
          <p:nvPr/>
        </p:nvSpPr>
        <p:spPr>
          <a:xfrm>
            <a:off x="8860" y="3167529"/>
            <a:ext cx="17526000" cy="756771"/>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533400" y="1104900"/>
            <a:ext cx="17526000" cy="2226173"/>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616688" y="1185075"/>
            <a:ext cx="17307097" cy="2056053"/>
            <a:chOff x="635" y="-10837032"/>
            <a:chExt cx="11287761" cy="6350000"/>
          </a:xfrm>
        </p:grpSpPr>
        <p:sp>
          <p:nvSpPr>
            <p:cNvPr id="23" name="Freeform 23"/>
            <p:cNvSpPr/>
            <p:nvPr/>
          </p:nvSpPr>
          <p:spPr>
            <a:xfrm>
              <a:off x="635" y="-10837032"/>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4"/>
              <a:srcRect/>
              <a:stretch>
                <a:fillRect/>
              </a:stretch>
            </a:blipFill>
          </p:spPr>
        </p:sp>
      </p:grpSp>
      <p:sp>
        <p:nvSpPr>
          <p:cNvPr id="26" name="TextBox 26"/>
          <p:cNvSpPr txBox="1"/>
          <p:nvPr/>
        </p:nvSpPr>
        <p:spPr>
          <a:xfrm>
            <a:off x="5322916" y="167117"/>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Database Structure</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4783278" y="3314700"/>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dirty="0">
                <a:solidFill>
                  <a:schemeClr val="bg1"/>
                </a:solidFill>
                <a:latin typeface="Open Sans Extra Bold"/>
                <a:ea typeface="Open Sans Extra Bold"/>
                <a:cs typeface="Open Sans Extra Bold"/>
                <a:sym typeface="Open Sans Extra Bold"/>
              </a:rPr>
              <a:t>A</a:t>
            </a:r>
            <a:r>
              <a:rPr lang="en-US" sz="2400" b="1" u="none" strike="noStrike" dirty="0" smtClean="0">
                <a:solidFill>
                  <a:schemeClr val="bg1"/>
                </a:solidFill>
                <a:latin typeface="Open Sans Extra Bold"/>
                <a:ea typeface="Open Sans Extra Bold"/>
                <a:cs typeface="Open Sans Extra Bold"/>
                <a:sym typeface="Open Sans Extra Bold"/>
              </a:rPr>
              <a:t>dmin</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68199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762000" y="-42220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5" name="Group 22"/>
          <p:cNvGrpSpPr>
            <a:grpSpLocks noChangeAspect="1"/>
          </p:cNvGrpSpPr>
          <p:nvPr/>
        </p:nvGrpSpPr>
        <p:grpSpPr>
          <a:xfrm>
            <a:off x="762000" y="7612649"/>
            <a:ext cx="17229277" cy="1736427"/>
            <a:chOff x="33933" y="-10536458"/>
            <a:chExt cx="11287761" cy="6350000"/>
          </a:xfrm>
        </p:grpSpPr>
        <p:sp>
          <p:nvSpPr>
            <p:cNvPr id="27" name="Freeform 23"/>
            <p:cNvSpPr/>
            <p:nvPr/>
          </p:nvSpPr>
          <p:spPr>
            <a:xfrm>
              <a:off x="33933" y="-10536458"/>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5"/>
              <a:srcRect/>
              <a:stretch>
                <a:fillRect/>
              </a:stretch>
            </a:blipFill>
          </p:spPr>
        </p:sp>
      </p:grpSp>
      <p:sp>
        <p:nvSpPr>
          <p:cNvPr id="28" name="TextBox 30"/>
          <p:cNvSpPr txBox="1"/>
          <p:nvPr/>
        </p:nvSpPr>
        <p:spPr>
          <a:xfrm>
            <a:off x="4783277" y="9572935"/>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Subscribers</a:t>
            </a:r>
            <a:endParaRPr lang="en-US" sz="2400" b="1" u="none" strike="noStrike" dirty="0">
              <a:solidFill>
                <a:schemeClr val="bg1"/>
              </a:solidFill>
              <a:latin typeface="Open Sans Extra Bold"/>
              <a:ea typeface="Open Sans Extra Bold"/>
              <a:cs typeface="Open Sans Extra Bold"/>
              <a:sym typeface="Open Sans Extra Bold"/>
            </a:endParaRPr>
          </a:p>
        </p:txBody>
      </p:sp>
      <p:sp>
        <p:nvSpPr>
          <p:cNvPr id="52" name="TextBox 30"/>
          <p:cNvSpPr txBox="1"/>
          <p:nvPr/>
        </p:nvSpPr>
        <p:spPr>
          <a:xfrm>
            <a:off x="4783278" y="6896100"/>
            <a:ext cx="863251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Contact Us</a:t>
            </a:r>
            <a:endParaRPr lang="en-US" sz="2400" b="1" u="none" strike="noStrike" dirty="0">
              <a:solidFill>
                <a:schemeClr val="bg1"/>
              </a:solidFill>
              <a:latin typeface="Open Sans Extra Bold"/>
              <a:ea typeface="Open Sans Extra Bold"/>
              <a:cs typeface="Open Sans Extra Bold"/>
              <a:sym typeface="Open Sans Extra Bold"/>
            </a:endParaRPr>
          </a:p>
        </p:txBody>
      </p:sp>
    </p:spTree>
    <p:extLst>
      <p:ext uri="{BB962C8B-B14F-4D97-AF65-F5344CB8AC3E}">
        <p14:creationId xmlns:p14="http://schemas.microsoft.com/office/powerpoint/2010/main" val="8194658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097502" y="560059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F6C"/>
            </a:solidFill>
            <a:ln>
              <a:noFill/>
            </a:ln>
          </p:spPr>
        </p:sp>
        <p:sp>
          <p:nvSpPr>
            <p:cNvPr id="5" name="TextBox 5"/>
            <p:cNvSpPr txBox="1"/>
            <p:nvPr/>
          </p:nvSpPr>
          <p:spPr>
            <a:xfrm>
              <a:off x="76200" y="38100"/>
              <a:ext cx="660400" cy="698500"/>
            </a:xfrm>
            <a:prstGeom prst="rect">
              <a:avLst/>
            </a:prstGeom>
            <a:ln>
              <a:noFill/>
            </a:ln>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267121" y="4119484"/>
            <a:ext cx="8015383" cy="1641475"/>
          </a:xfrm>
          <a:prstGeom prst="rect">
            <a:avLst/>
          </a:prstGeom>
        </p:spPr>
        <p:txBody>
          <a:bodyPr lIns="0" tIns="0" rIns="0" bIns="0" rtlCol="0" anchor="t">
            <a:spAutoFit/>
          </a:bodyPr>
          <a:lstStyle/>
          <a:p>
            <a:pPr algn="l">
              <a:lnSpc>
                <a:spcPts val="12819"/>
              </a:lnSpc>
              <a:spcBef>
                <a:spcPct val="0"/>
              </a:spcBef>
            </a:pPr>
            <a:r>
              <a:rPr lang="en-US" sz="9156" dirty="0" smtClean="0">
                <a:solidFill>
                  <a:srgbClr val="55889E"/>
                </a:solidFill>
                <a:latin typeface="Open Sans Extra Bold"/>
                <a:ea typeface="Open Sans Extra Bold"/>
                <a:cs typeface="Open Sans Extra Bold"/>
                <a:sym typeface="Open Sans Extra Bold"/>
              </a:rPr>
              <a:t>CareerVista</a:t>
            </a:r>
            <a:endParaRPr lang="en-US" sz="9156" dirty="0">
              <a:solidFill>
                <a:srgbClr val="55889E"/>
              </a:solidFill>
              <a:latin typeface="Open Sans Extra Bold"/>
              <a:ea typeface="Open Sans Extra Bold"/>
              <a:cs typeface="Open Sans Extra Bold"/>
              <a:sym typeface="Open Sans Extra Bold"/>
            </a:endParaRP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5889E"/>
              </a:solidFill>
              <a:prstDash val="solid"/>
              <a:miter/>
            </a:ln>
          </p:spPr>
        </p:sp>
        <p:sp>
          <p:nvSpPr>
            <p:cNvPr id="9" name="TextBox 9"/>
            <p:cNvSpPr txBox="1"/>
            <p:nvPr/>
          </p:nvSpPr>
          <p:spPr>
            <a:xfrm>
              <a:off x="76200" y="38100"/>
              <a:ext cx="660400" cy="698500"/>
            </a:xfrm>
            <a:prstGeom prst="rect">
              <a:avLst/>
            </a:prstGeom>
            <a:ln>
              <a:solidFill>
                <a:srgbClr val="55889E"/>
              </a:solidFill>
            </a:ln>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F6C"/>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solidFill>
                  <a:srgbClr val="00B0F0"/>
                </a:solidFill>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5889E"/>
              </a:solidFill>
              <a:prstDash val="solid"/>
              <a:miter/>
            </a:ln>
          </p:spPr>
        </p:sp>
        <p:sp>
          <p:nvSpPr>
            <p:cNvPr id="15" name="TextBox 15"/>
            <p:cNvSpPr txBox="1"/>
            <p:nvPr/>
          </p:nvSpPr>
          <p:spPr>
            <a:xfrm>
              <a:off x="76200" y="38100"/>
              <a:ext cx="660400" cy="698500"/>
            </a:xfrm>
            <a:prstGeom prst="rect">
              <a:avLst/>
            </a:prstGeom>
            <a:ln>
              <a:solidFill>
                <a:srgbClr val="55889E"/>
              </a:solidFill>
            </a:ln>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7" name="TextBox 17"/>
          <p:cNvSpPr txBox="1"/>
          <p:nvPr/>
        </p:nvSpPr>
        <p:spPr>
          <a:xfrm>
            <a:off x="2356712" y="1514784"/>
            <a:ext cx="3740790" cy="923330"/>
          </a:xfrm>
          <a:prstGeom prst="rect">
            <a:avLst/>
          </a:prstGeom>
        </p:spPr>
        <p:txBody>
          <a:bodyPr wrap="square" lIns="0" tIns="0" rIns="0" bIns="0" rtlCol="0" anchor="t">
            <a:spAutoFit/>
          </a:bodyPr>
          <a:lstStyle/>
          <a:p>
            <a:pPr algn="l">
              <a:lnSpc>
                <a:spcPts val="3621"/>
              </a:lnSpc>
              <a:spcBef>
                <a:spcPct val="0"/>
              </a:spcBef>
            </a:pPr>
            <a:r>
              <a:rPr lang="en-US" sz="2586" b="1" spc="-51" dirty="0" smtClean="0">
                <a:solidFill>
                  <a:srgbClr val="55889E"/>
                </a:solidFill>
                <a:latin typeface="Poppins Bold"/>
                <a:ea typeface="Poppins Bold"/>
                <a:cs typeface="Poppins Bold"/>
                <a:sym typeface="Poppins Bold"/>
              </a:rPr>
              <a:t>CareerVista</a:t>
            </a:r>
            <a:r>
              <a:rPr lang="en-US" sz="2586" b="1" spc="-51" dirty="0" smtClean="0">
                <a:solidFill>
                  <a:srgbClr val="00B0F0"/>
                </a:solidFill>
                <a:latin typeface="Poppins Bold"/>
                <a:ea typeface="Poppins Bold"/>
                <a:cs typeface="Poppins Bold"/>
                <a:sym typeface="Poppins Bold"/>
              </a:rPr>
              <a:t> </a:t>
            </a:r>
          </a:p>
          <a:p>
            <a:pPr algn="l">
              <a:lnSpc>
                <a:spcPts val="3621"/>
              </a:lnSpc>
              <a:spcBef>
                <a:spcPct val="0"/>
              </a:spcBef>
            </a:pPr>
            <a:r>
              <a:rPr lang="en-US" sz="2400" spc="-51" dirty="0" smtClean="0">
                <a:solidFill>
                  <a:srgbClr val="FACF6C"/>
                </a:solidFill>
                <a:latin typeface="Poppins" panose="020B0604020202020204" charset="0"/>
                <a:ea typeface="Poppins Bold"/>
                <a:cs typeface="Poppins" panose="020B0604020202020204" charset="0"/>
                <a:sym typeface="Poppins Bold"/>
              </a:rPr>
              <a:t>An Job-Seeking Website</a:t>
            </a:r>
            <a:endParaRPr lang="en-US" sz="2400" spc="-51" dirty="0">
              <a:solidFill>
                <a:srgbClr val="FACF6C"/>
              </a:solidFill>
              <a:latin typeface="Poppins" panose="020B0604020202020204" charset="0"/>
              <a:ea typeface="Poppins Bold"/>
              <a:cs typeface="Poppins" panose="020B0604020202020204" charset="0"/>
              <a:sym typeface="Poppins Bold"/>
            </a:endParaRPr>
          </a:p>
        </p:txBody>
      </p:sp>
      <p:sp>
        <p:nvSpPr>
          <p:cNvPr id="18" name="TextBox 18"/>
          <p:cNvSpPr txBox="1"/>
          <p:nvPr/>
        </p:nvSpPr>
        <p:spPr>
          <a:xfrm>
            <a:off x="1395588" y="5631769"/>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By: </a:t>
            </a:r>
            <a:r>
              <a:rPr lang="en-US" sz="2753" spc="-55" dirty="0" smtClean="0">
                <a:solidFill>
                  <a:srgbClr val="051D40"/>
                </a:solidFill>
                <a:latin typeface="Poppins"/>
                <a:ea typeface="Poppins"/>
                <a:cs typeface="Poppins"/>
                <a:sym typeface="Poppins"/>
              </a:rPr>
              <a:t>Anand Dubey</a:t>
            </a:r>
            <a:endParaRPr lang="en-US" sz="2753" spc="-55" dirty="0">
              <a:solidFill>
                <a:srgbClr val="051D40"/>
              </a:solidFill>
              <a:latin typeface="Poppins"/>
              <a:ea typeface="Poppins"/>
              <a:cs typeface="Poppins"/>
              <a:sym typeface="Poppins"/>
            </a:endParaRPr>
          </a:p>
        </p:txBody>
      </p:sp>
      <p:grpSp>
        <p:nvGrpSpPr>
          <p:cNvPr id="19" name="Group 19"/>
          <p:cNvGrpSpPr>
            <a:grpSpLocks noChangeAspect="1"/>
          </p:cNvGrpSpPr>
          <p:nvPr/>
        </p:nvGrpSpPr>
        <p:grpSpPr>
          <a:xfrm>
            <a:off x="8573917" y="3143200"/>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8509" y="1395291"/>
            <a:ext cx="1417536" cy="995123"/>
          </a:xfrm>
          <a:prstGeom prst="rect">
            <a:avLst/>
          </a:prstGeom>
        </p:spPr>
      </p:pic>
    </p:spTree>
    <p:extLst>
      <p:ext uri="{BB962C8B-B14F-4D97-AF65-F5344CB8AC3E}">
        <p14:creationId xmlns:p14="http://schemas.microsoft.com/office/powerpoint/2010/main" val="1704998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a:solidFill>
            <a:srgbClr val="FACF6C"/>
          </a:solidFill>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grpFill/>
          </p:spPr>
        </p:sp>
        <p:sp>
          <p:nvSpPr>
            <p:cNvPr id="4" name="TextBox 4"/>
            <p:cNvSpPr txBox="1"/>
            <p:nvPr/>
          </p:nvSpPr>
          <p:spPr>
            <a:xfrm>
              <a:off x="0" y="-38100"/>
              <a:ext cx="1322448" cy="2747433"/>
            </a:xfrm>
            <a:prstGeom prst="rect">
              <a:avLst/>
            </a:prstGeom>
            <a:grpFill/>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dirty="0" smtClean="0">
                <a:solidFill>
                  <a:srgbClr val="55889E"/>
                </a:solidFill>
                <a:latin typeface="Open Sans Extra Bold"/>
                <a:ea typeface="Open Sans Extra Bold"/>
                <a:cs typeface="Open Sans Extra Bold"/>
                <a:sym typeface="Open Sans Extra Bold"/>
              </a:rPr>
              <a:t>Future Scope</a:t>
            </a:r>
            <a:endParaRPr lang="en-US" sz="4500" b="1" u="none" strike="noStrike" dirty="0">
              <a:solidFill>
                <a:srgbClr val="55889E"/>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1795363"/>
          </a:xfrm>
          <a:prstGeom prst="rect">
            <a:avLst/>
          </a:prstGeom>
        </p:spPr>
        <p:txBody>
          <a:bodyPr lIns="0" tIns="0" rIns="0" bIns="0" rtlCol="0" anchor="t">
            <a:spAutoFit/>
          </a:bodyPr>
          <a:lstStyle/>
          <a:p>
            <a:pPr lvl="0">
              <a:lnSpc>
                <a:spcPts val="2843"/>
              </a:lnSpc>
              <a:spcBef>
                <a:spcPct val="0"/>
              </a:spcBef>
            </a:pPr>
            <a:r>
              <a:rPr lang="en-IN" sz="2400" dirty="0">
                <a:solidFill>
                  <a:srgbClr val="55889E"/>
                </a:solidFill>
                <a:latin typeface="Poppins" charset="0"/>
                <a:cs typeface="Poppins" charset="0"/>
              </a:rPr>
              <a:t>The future of CareerVista involves several exciting opportunities to enhance the platform, improve its performance, and expand its reach. This section provides an overview of potential improvements, scalability considerations, and plans for a mobile app version.</a:t>
            </a:r>
            <a:endParaRPr lang="en-US" sz="2030" u="none" strike="noStrike" spc="-40" dirty="0">
              <a:solidFill>
                <a:srgbClr val="55889E"/>
              </a:solidFill>
              <a:latin typeface="Poppins" charset="0"/>
              <a:ea typeface="Poppins"/>
              <a:cs typeface="Poppins" charset="0"/>
              <a:sym typeface="Poppins"/>
            </a:endParaRP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28002" r="-51461"/>
              </a:stretch>
            </a:blipFill>
          </p:spPr>
        </p:sp>
      </p:grpSp>
      <p:sp>
        <p:nvSpPr>
          <p:cNvPr id="15" name="Freeform 15"/>
          <p:cNvSpPr/>
          <p:nvPr/>
        </p:nvSpPr>
        <p:spPr>
          <a:xfrm>
            <a:off x="1594175" y="8699343"/>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4"/>
            <a:stretch>
              <a:fillRect t="-216567"/>
            </a:stretch>
          </a:blipFill>
        </p:spPr>
      </p:sp>
      <p:grpSp>
        <p:nvGrpSpPr>
          <p:cNvPr id="16" name="Group 16"/>
          <p:cNvGrpSpPr/>
          <p:nvPr/>
        </p:nvGrpSpPr>
        <p:grpSpPr>
          <a:xfrm>
            <a:off x="1609133" y="5431894"/>
            <a:ext cx="15307268" cy="4467083"/>
            <a:chOff x="0" y="0"/>
            <a:chExt cx="2999100" cy="868800"/>
          </a:xfrm>
          <a:solidFill>
            <a:srgbClr val="55889E"/>
          </a:solidFill>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grpFill/>
            <a:ln>
              <a:solidFill>
                <a:srgbClr val="55889E"/>
              </a:solidFill>
            </a:ln>
          </p:spPr>
        </p:sp>
        <p:sp>
          <p:nvSpPr>
            <p:cNvPr id="18" name="TextBox 18"/>
            <p:cNvSpPr txBox="1"/>
            <p:nvPr/>
          </p:nvSpPr>
          <p:spPr>
            <a:xfrm>
              <a:off x="0" y="-38100"/>
              <a:ext cx="2999100" cy="906900"/>
            </a:xfrm>
            <a:prstGeom prst="rect">
              <a:avLst/>
            </a:prstGeom>
            <a:grpFill/>
            <a:ln>
              <a:solidFill>
                <a:srgbClr val="55889E"/>
              </a:solidFill>
            </a:ln>
          </p:spPr>
          <p:txBody>
            <a:bodyPr lIns="50800" tIns="50800" rIns="50800" bIns="50800" rtlCol="0" anchor="ctr"/>
            <a:lstStyle/>
            <a:p>
              <a:pPr algn="ctr">
                <a:lnSpc>
                  <a:spcPts val="2659"/>
                </a:lnSpc>
              </a:pPr>
              <a:endParaRPr/>
            </a:p>
          </p:txBody>
        </p:sp>
      </p:grpSp>
      <p:grpSp>
        <p:nvGrpSpPr>
          <p:cNvPr id="19" name="Group 19"/>
          <p:cNvGrpSpPr/>
          <p:nvPr/>
        </p:nvGrpSpPr>
        <p:grpSpPr>
          <a:xfrm>
            <a:off x="2730385" y="4533900"/>
            <a:ext cx="2603615" cy="1304964"/>
            <a:chOff x="0" y="-39377"/>
            <a:chExt cx="1013291" cy="317260"/>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1"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Advanced Filtering</a:t>
              </a:r>
            </a:p>
          </p:txBody>
        </p:sp>
      </p:grpSp>
      <p:grpSp>
        <p:nvGrpSpPr>
          <p:cNvPr id="22" name="Group 22"/>
          <p:cNvGrpSpPr/>
          <p:nvPr/>
        </p:nvGrpSpPr>
        <p:grpSpPr>
          <a:xfrm>
            <a:off x="7467600" y="4457700"/>
            <a:ext cx="3200400" cy="1373428"/>
            <a:chOff x="0" y="-55471"/>
            <a:chExt cx="1013291" cy="33390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4" name="TextBox 24"/>
            <p:cNvSpPr txBox="1"/>
            <p:nvPr/>
          </p:nvSpPr>
          <p:spPr>
            <a:xfrm>
              <a:off x="0" y="-55471"/>
              <a:ext cx="1013291" cy="333905"/>
            </a:xfrm>
            <a:prstGeom prst="rect">
              <a:avLst/>
            </a:prstGeom>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Advanced Messaging</a:t>
              </a:r>
              <a:endParaRPr lang="en-US" sz="2486" b="1" u="none" strike="noStrike" dirty="0">
                <a:solidFill>
                  <a:srgbClr val="FFFFFF"/>
                </a:solidFill>
                <a:latin typeface="Poppins Bold"/>
                <a:ea typeface="Poppins Bold"/>
                <a:cs typeface="Poppins Bold"/>
                <a:sym typeface="Poppins Bold"/>
              </a:endParaRPr>
            </a:p>
          </p:txBody>
        </p:sp>
      </p:grpSp>
      <p:grpSp>
        <p:nvGrpSpPr>
          <p:cNvPr id="25" name="Group 25"/>
          <p:cNvGrpSpPr/>
          <p:nvPr/>
        </p:nvGrpSpPr>
        <p:grpSpPr>
          <a:xfrm>
            <a:off x="12877800" y="4533900"/>
            <a:ext cx="2670160" cy="1281259"/>
            <a:chOff x="0" y="-49722"/>
            <a:chExt cx="976004" cy="317260"/>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7" name="TextBox 27"/>
            <p:cNvSpPr txBox="1"/>
            <p:nvPr/>
          </p:nvSpPr>
          <p:spPr>
            <a:xfrm>
              <a:off x="0" y="-49722"/>
              <a:ext cx="976004" cy="317260"/>
            </a:xfrm>
            <a:prstGeom prst="rect">
              <a:avLst/>
            </a:prstGeom>
            <a:ln>
              <a:noFill/>
            </a:ln>
          </p:spPr>
          <p:txBody>
            <a:bodyPr lIns="0" tIns="0" rIns="0" bIns="0" rtlCol="0" anchor="ctr"/>
            <a:lstStyle/>
            <a:p>
              <a:pPr marL="0" lvl="0" indent="0" algn="ctr">
                <a:lnSpc>
                  <a:spcPts val="3480"/>
                </a:lnSpc>
                <a:spcBef>
                  <a:spcPct val="0"/>
                </a:spcBef>
              </a:pPr>
              <a:r>
                <a:rPr lang="en-US" sz="2486" b="1" u="none" strike="noStrike" dirty="0" smtClean="0">
                  <a:solidFill>
                    <a:srgbClr val="FFFFFF"/>
                  </a:solidFill>
                  <a:latin typeface="Poppins Bold"/>
                  <a:ea typeface="Poppins Bold"/>
                  <a:cs typeface="Poppins Bold"/>
                  <a:sym typeface="Poppins Bold"/>
                </a:rPr>
                <a:t>Admin </a:t>
              </a:r>
            </a:p>
            <a:p>
              <a:pPr marL="0" lvl="0" indent="0" algn="ctr">
                <a:lnSpc>
                  <a:spcPts val="3480"/>
                </a:lnSpc>
                <a:spcBef>
                  <a:spcPct val="0"/>
                </a:spcBef>
              </a:pPr>
              <a:r>
                <a:rPr lang="en-US" sz="2486" b="1" u="none" strike="noStrike" dirty="0" smtClean="0">
                  <a:solidFill>
                    <a:srgbClr val="FFFFFF"/>
                  </a:solidFill>
                  <a:latin typeface="Poppins Bold"/>
                  <a:ea typeface="Poppins Bold"/>
                  <a:cs typeface="Poppins Bold"/>
                  <a:sym typeface="Poppins Bold"/>
                </a:rPr>
                <a:t>Panel</a:t>
              </a:r>
              <a:endParaRPr lang="en-US" sz="2486" b="1" u="none" strike="noStrike" dirty="0">
                <a:solidFill>
                  <a:srgbClr val="FFFFFF"/>
                </a:solidFill>
                <a:latin typeface="Poppins Bold"/>
                <a:ea typeface="Poppins Bold"/>
                <a:cs typeface="Poppins Bold"/>
                <a:sym typeface="Poppins Bold"/>
              </a:endParaRPr>
            </a:p>
          </p:txBody>
        </p:sp>
      </p:grpSp>
      <p:sp>
        <p:nvSpPr>
          <p:cNvPr id="28" name="TextBox 28"/>
          <p:cNvSpPr txBox="1"/>
          <p:nvPr/>
        </p:nvSpPr>
        <p:spPr>
          <a:xfrm>
            <a:off x="1594174" y="5753100"/>
            <a:ext cx="4425625" cy="4001095"/>
          </a:xfrm>
          <a:prstGeom prst="rect">
            <a:avLst/>
          </a:prstGeom>
        </p:spPr>
        <p:txBody>
          <a:bodyPr wrap="square" lIns="0" tIns="0" rIns="0" bIns="0" rtlCol="0" anchor="t">
            <a:spAutoFit/>
          </a:bodyPr>
          <a:lstStyle/>
          <a:p>
            <a:pPr marL="742950" lvl="1" indent="-285750">
              <a:buFont typeface="Wingdings" pitchFamily="2" charset="2"/>
              <a:buChar char="Ø"/>
            </a:pPr>
            <a:r>
              <a:rPr lang="en-US" sz="2000" b="1" dirty="0">
                <a:solidFill>
                  <a:schemeClr val="bg1"/>
                </a:solidFill>
                <a:latin typeface="Poppins" charset="0"/>
                <a:cs typeface="Poppins" charset="0"/>
              </a:rPr>
              <a:t>Location-Based</a:t>
            </a:r>
            <a:r>
              <a:rPr lang="en-US" sz="2000" dirty="0">
                <a:solidFill>
                  <a:schemeClr val="bg1"/>
                </a:solidFill>
                <a:latin typeface="Poppins" charset="0"/>
                <a:cs typeface="Poppins" charset="0"/>
              </a:rPr>
              <a:t>: Search jobs by location or remote work</a:t>
            </a:r>
            <a:r>
              <a:rPr lang="en-US" sz="2000" dirty="0" smtClean="0">
                <a:solidFill>
                  <a:schemeClr val="bg1"/>
                </a:solidFill>
                <a:latin typeface="Poppins" charset="0"/>
                <a:cs typeface="Poppins" charset="0"/>
              </a:rPr>
              <a:t>.</a:t>
            </a:r>
          </a:p>
          <a:p>
            <a:pPr marL="742950" lvl="1" indent="-285750">
              <a:buFont typeface="Wingdings" pitchFamily="2" charset="2"/>
              <a:buChar char="Ø"/>
            </a:pPr>
            <a:endParaRPr lang="en-US" sz="2000" dirty="0" smtClean="0">
              <a:solidFill>
                <a:schemeClr val="bg1"/>
              </a:solidFill>
              <a:latin typeface="Poppins" charset="0"/>
              <a:cs typeface="Poppins" charset="0"/>
            </a:endParaRPr>
          </a:p>
          <a:p>
            <a:pPr marL="742950" lvl="1" indent="-285750">
              <a:buFont typeface="Wingdings" pitchFamily="2" charset="2"/>
              <a:buChar char="Ø"/>
            </a:pPr>
            <a:r>
              <a:rPr lang="en-US" sz="2000" b="1" dirty="0" smtClean="0">
                <a:solidFill>
                  <a:schemeClr val="bg1"/>
                </a:solidFill>
                <a:latin typeface="Poppins" charset="0"/>
                <a:cs typeface="Poppins" charset="0"/>
              </a:rPr>
              <a:t>Salary </a:t>
            </a:r>
            <a:r>
              <a:rPr lang="en-US" sz="2000" b="1" dirty="0">
                <a:solidFill>
                  <a:schemeClr val="bg1"/>
                </a:solidFill>
                <a:latin typeface="Poppins" charset="0"/>
                <a:cs typeface="Poppins" charset="0"/>
              </a:rPr>
              <a:t>Range</a:t>
            </a:r>
            <a:r>
              <a:rPr lang="en-US" sz="2000" dirty="0">
                <a:solidFill>
                  <a:schemeClr val="bg1"/>
                </a:solidFill>
                <a:latin typeface="Poppins" charset="0"/>
                <a:cs typeface="Poppins" charset="0"/>
              </a:rPr>
              <a:t>: Filter listings by salary </a:t>
            </a:r>
            <a:r>
              <a:rPr lang="en-US" sz="2000" dirty="0" smtClean="0">
                <a:solidFill>
                  <a:schemeClr val="bg1"/>
                </a:solidFill>
                <a:latin typeface="Poppins" charset="0"/>
                <a:cs typeface="Poppins" charset="0"/>
              </a:rPr>
              <a:t>expectations</a:t>
            </a:r>
          </a:p>
          <a:p>
            <a:pPr marL="742950" lvl="1" indent="-285750">
              <a:buFont typeface="Wingdings" pitchFamily="2" charset="2"/>
              <a:buChar char="Ø"/>
            </a:pPr>
            <a:endParaRPr lang="en-US" sz="2000" dirty="0" smtClean="0">
              <a:solidFill>
                <a:schemeClr val="bg1"/>
              </a:solidFill>
              <a:latin typeface="Poppins" charset="0"/>
              <a:cs typeface="Poppins" charset="0"/>
            </a:endParaRPr>
          </a:p>
          <a:p>
            <a:pPr marL="742950" lvl="1" indent="-285750">
              <a:buFont typeface="Wingdings" pitchFamily="2" charset="2"/>
              <a:buChar char="Ø"/>
            </a:pPr>
            <a:r>
              <a:rPr lang="en-US" sz="2000" dirty="0" smtClean="0">
                <a:solidFill>
                  <a:schemeClr val="bg1"/>
                </a:solidFill>
                <a:latin typeface="Poppins" charset="0"/>
                <a:cs typeface="Poppins" charset="0"/>
              </a:rPr>
              <a:t>.</a:t>
            </a:r>
            <a:r>
              <a:rPr lang="en-US" sz="2000" b="1" dirty="0">
                <a:solidFill>
                  <a:schemeClr val="bg1"/>
                </a:solidFill>
                <a:latin typeface="Poppins" charset="0"/>
                <a:cs typeface="Poppins" charset="0"/>
              </a:rPr>
              <a:t>Job Type</a:t>
            </a:r>
            <a:r>
              <a:rPr lang="en-US" sz="2000" dirty="0">
                <a:solidFill>
                  <a:schemeClr val="bg1"/>
                </a:solidFill>
                <a:latin typeface="Poppins" charset="0"/>
                <a:cs typeface="Poppins" charset="0"/>
              </a:rPr>
              <a:t>: Choose from full-time, part-time, contract, or freelance</a:t>
            </a:r>
            <a:r>
              <a:rPr lang="en-US" sz="2000" dirty="0" smtClean="0">
                <a:solidFill>
                  <a:schemeClr val="bg1"/>
                </a:solidFill>
                <a:latin typeface="Poppins" charset="0"/>
                <a:cs typeface="Poppins" charset="0"/>
              </a:rPr>
              <a:t>.</a:t>
            </a:r>
          </a:p>
          <a:p>
            <a:pPr marL="742950" lvl="1" indent="-285750">
              <a:buFont typeface="Wingdings" pitchFamily="2" charset="2"/>
              <a:buChar char="Ø"/>
            </a:pPr>
            <a:endParaRPr lang="en-US" sz="2000" dirty="0" smtClean="0">
              <a:solidFill>
                <a:schemeClr val="bg1"/>
              </a:solidFill>
              <a:latin typeface="Poppins" charset="0"/>
              <a:cs typeface="Poppins" charset="0"/>
            </a:endParaRPr>
          </a:p>
          <a:p>
            <a:pPr marL="742950" lvl="1" indent="-285750">
              <a:buFont typeface="Wingdings" pitchFamily="2" charset="2"/>
              <a:buChar char="Ø"/>
            </a:pPr>
            <a:r>
              <a:rPr lang="en-US" sz="2000" b="1" dirty="0" smtClean="0">
                <a:solidFill>
                  <a:schemeClr val="bg1"/>
                </a:solidFill>
                <a:latin typeface="Poppins" charset="0"/>
                <a:cs typeface="Poppins" charset="0"/>
              </a:rPr>
              <a:t>Skill </a:t>
            </a:r>
            <a:r>
              <a:rPr lang="en-US" sz="2000" b="1" dirty="0">
                <a:solidFill>
                  <a:schemeClr val="bg1"/>
                </a:solidFill>
                <a:latin typeface="Poppins" charset="0"/>
                <a:cs typeface="Poppins" charset="0"/>
              </a:rPr>
              <a:t>Matching</a:t>
            </a:r>
            <a:r>
              <a:rPr lang="en-US" sz="2000" dirty="0">
                <a:solidFill>
                  <a:schemeClr val="bg1"/>
                </a:solidFill>
                <a:latin typeface="Poppins" charset="0"/>
                <a:cs typeface="Poppins" charset="0"/>
              </a:rPr>
              <a:t>: Find jobs that align with your skills and qualifications.</a:t>
            </a:r>
            <a:endParaRPr lang="en-IN" sz="2000" dirty="0">
              <a:solidFill>
                <a:schemeClr val="bg1"/>
              </a:solidFill>
              <a:latin typeface="Poppins" charset="0"/>
              <a:cs typeface="Poppins" charset="0"/>
            </a:endParaRPr>
          </a:p>
        </p:txBody>
      </p:sp>
      <p:sp>
        <p:nvSpPr>
          <p:cNvPr id="29" name="TextBox 29"/>
          <p:cNvSpPr txBox="1"/>
          <p:nvPr/>
        </p:nvSpPr>
        <p:spPr>
          <a:xfrm>
            <a:off x="6019800" y="5753100"/>
            <a:ext cx="5334000" cy="3693319"/>
          </a:xfrm>
          <a:prstGeom prst="rect">
            <a:avLst/>
          </a:prstGeom>
        </p:spPr>
        <p:txBody>
          <a:bodyPr wrap="square" lIns="0" tIns="0" rIns="0" bIns="0" rtlCol="0" anchor="t">
            <a:spAutoFit/>
          </a:bodyPr>
          <a:lstStyle/>
          <a:p>
            <a:pPr marL="800100" lvl="1" indent="-342900">
              <a:buFont typeface="Wingdings" pitchFamily="2" charset="2"/>
              <a:buChar char="Ø"/>
            </a:pPr>
            <a:r>
              <a:rPr lang="en-IN" sz="2000" b="1" dirty="0" smtClean="0">
                <a:solidFill>
                  <a:schemeClr val="bg1"/>
                </a:solidFill>
                <a:latin typeface="Poppins" charset="0"/>
                <a:cs typeface="Poppins" charset="0"/>
              </a:rPr>
              <a:t>Real-Time </a:t>
            </a:r>
            <a:r>
              <a:rPr lang="en-IN" sz="2000" b="1" dirty="0">
                <a:solidFill>
                  <a:schemeClr val="bg1"/>
                </a:solidFill>
                <a:latin typeface="Poppins" charset="0"/>
                <a:cs typeface="Poppins" charset="0"/>
              </a:rPr>
              <a:t>Chat:</a:t>
            </a:r>
            <a:r>
              <a:rPr lang="en-IN" sz="2000" dirty="0">
                <a:solidFill>
                  <a:schemeClr val="bg1"/>
                </a:solidFill>
                <a:latin typeface="Poppins" charset="0"/>
                <a:cs typeface="Poppins" charset="0"/>
              </a:rPr>
              <a:t> Add a real-time messaging feature to allow immediate communication between recruiters and job seekers</a:t>
            </a:r>
            <a:r>
              <a:rPr lang="en-IN" sz="2000" dirty="0" smtClean="0">
                <a:solidFill>
                  <a:schemeClr val="bg1"/>
                </a:solidFill>
                <a:latin typeface="Poppins" charset="0"/>
                <a:cs typeface="Poppins" charset="0"/>
              </a:rPr>
              <a:t>.</a:t>
            </a:r>
          </a:p>
          <a:p>
            <a:pPr marL="800100" lvl="1" indent="-342900">
              <a:buFont typeface="Wingdings" pitchFamily="2" charset="2"/>
              <a:buChar char="Ø"/>
            </a:pPr>
            <a:endParaRPr lang="en-IN" sz="2000" dirty="0">
              <a:solidFill>
                <a:schemeClr val="bg1"/>
              </a:solidFill>
              <a:latin typeface="Poppins" charset="0"/>
              <a:cs typeface="Poppins" charset="0"/>
            </a:endParaRPr>
          </a:p>
          <a:p>
            <a:pPr marL="800100" lvl="1" indent="-342900">
              <a:buFont typeface="Wingdings" pitchFamily="2" charset="2"/>
              <a:buChar char="Ø"/>
            </a:pPr>
            <a:r>
              <a:rPr lang="en-IN" sz="2000" b="1" dirty="0">
                <a:solidFill>
                  <a:schemeClr val="bg1"/>
                </a:solidFill>
                <a:latin typeface="Poppins" charset="0"/>
                <a:cs typeface="Poppins" charset="0"/>
              </a:rPr>
              <a:t>Chat History:</a:t>
            </a:r>
            <a:r>
              <a:rPr lang="en-IN" sz="2000" dirty="0">
                <a:solidFill>
                  <a:schemeClr val="bg1"/>
                </a:solidFill>
                <a:latin typeface="Poppins" charset="0"/>
                <a:cs typeface="Poppins" charset="0"/>
              </a:rPr>
              <a:t> Keep a record of conversations for </a:t>
            </a:r>
            <a:r>
              <a:rPr lang="en-IN" sz="2000" dirty="0" smtClean="0">
                <a:solidFill>
                  <a:schemeClr val="bg1"/>
                </a:solidFill>
                <a:latin typeface="Poppins" charset="0"/>
                <a:cs typeface="Poppins" charset="0"/>
              </a:rPr>
              <a:t>easy reference </a:t>
            </a:r>
            <a:r>
              <a:rPr lang="en-IN" sz="2000" dirty="0">
                <a:solidFill>
                  <a:schemeClr val="bg1"/>
                </a:solidFill>
                <a:latin typeface="Poppins" charset="0"/>
                <a:cs typeface="Poppins" charset="0"/>
              </a:rPr>
              <a:t>and continuity</a:t>
            </a:r>
            <a:r>
              <a:rPr lang="en-IN" sz="2000" dirty="0" smtClean="0">
                <a:solidFill>
                  <a:schemeClr val="bg1"/>
                </a:solidFill>
                <a:latin typeface="Poppins" charset="0"/>
                <a:cs typeface="Poppins" charset="0"/>
              </a:rPr>
              <a:t>.</a:t>
            </a:r>
          </a:p>
          <a:p>
            <a:pPr marL="800100" lvl="1" indent="-342900">
              <a:buFont typeface="Wingdings" pitchFamily="2" charset="2"/>
              <a:buChar char="Ø"/>
            </a:pPr>
            <a:endParaRPr lang="en-IN" sz="2000" dirty="0">
              <a:solidFill>
                <a:schemeClr val="bg1"/>
              </a:solidFill>
              <a:latin typeface="Poppins" charset="0"/>
              <a:cs typeface="Poppins" charset="0"/>
            </a:endParaRPr>
          </a:p>
          <a:p>
            <a:pPr marL="800100" lvl="1" indent="-342900">
              <a:buFont typeface="Wingdings" pitchFamily="2" charset="2"/>
              <a:buChar char="Ø"/>
            </a:pPr>
            <a:r>
              <a:rPr lang="en-IN" sz="2000" b="1" dirty="0">
                <a:solidFill>
                  <a:schemeClr val="bg1"/>
                </a:solidFill>
                <a:latin typeface="Poppins" charset="0"/>
                <a:cs typeface="Poppins" charset="0"/>
              </a:rPr>
              <a:t>Notifications:</a:t>
            </a:r>
            <a:r>
              <a:rPr lang="en-IN" sz="2000" dirty="0">
                <a:solidFill>
                  <a:schemeClr val="bg1"/>
                </a:solidFill>
                <a:latin typeface="Poppins" charset="0"/>
                <a:cs typeface="Poppins" charset="0"/>
              </a:rPr>
              <a:t> Notify users of new messages or replies to ensure they stay updated.</a:t>
            </a:r>
          </a:p>
        </p:txBody>
      </p:sp>
      <p:sp>
        <p:nvSpPr>
          <p:cNvPr id="30" name="TextBox 30"/>
          <p:cNvSpPr txBox="1"/>
          <p:nvPr/>
        </p:nvSpPr>
        <p:spPr>
          <a:xfrm>
            <a:off x="11353800" y="5757152"/>
            <a:ext cx="5562601" cy="3385542"/>
          </a:xfrm>
          <a:prstGeom prst="rect">
            <a:avLst/>
          </a:prstGeom>
        </p:spPr>
        <p:txBody>
          <a:bodyPr wrap="square" lIns="0" tIns="0" rIns="0" bIns="0" rtlCol="0" anchor="t">
            <a:spAutoFit/>
          </a:bodyPr>
          <a:lstStyle/>
          <a:p>
            <a:pPr marL="800100" lvl="1" indent="-342900">
              <a:buFont typeface="Wingdings" pitchFamily="2" charset="2"/>
              <a:buChar char="Ø"/>
            </a:pPr>
            <a:r>
              <a:rPr lang="en-US" sz="2000" b="1" dirty="0">
                <a:solidFill>
                  <a:schemeClr val="bg1"/>
                </a:solidFill>
                <a:latin typeface="Poppins" charset="0"/>
                <a:cs typeface="Poppins" charset="0"/>
              </a:rPr>
              <a:t>User Management</a:t>
            </a:r>
            <a:r>
              <a:rPr lang="en-US" sz="2000" dirty="0">
                <a:solidFill>
                  <a:schemeClr val="bg1"/>
                </a:solidFill>
                <a:latin typeface="Poppins" charset="0"/>
                <a:cs typeface="Poppins" charset="0"/>
              </a:rPr>
              <a:t>: View, edit, and manage user accounts for job seekers and recruiters</a:t>
            </a:r>
            <a:r>
              <a:rPr lang="en-US" sz="2000" dirty="0" smtClean="0">
                <a:solidFill>
                  <a:schemeClr val="bg1"/>
                </a:solidFill>
                <a:latin typeface="Poppins" charset="0"/>
                <a:cs typeface="Poppins" charset="0"/>
              </a:rPr>
              <a:t>.</a:t>
            </a:r>
          </a:p>
          <a:p>
            <a:pPr marL="800100" lvl="1" indent="-342900">
              <a:buFont typeface="Wingdings" pitchFamily="2" charset="2"/>
              <a:buChar char="Ø"/>
            </a:pPr>
            <a:endParaRPr lang="en-US" sz="2000" dirty="0" smtClean="0">
              <a:solidFill>
                <a:schemeClr val="bg1"/>
              </a:solidFill>
              <a:latin typeface="Poppins" charset="0"/>
              <a:cs typeface="Poppins" charset="0"/>
            </a:endParaRPr>
          </a:p>
          <a:p>
            <a:pPr marL="800100" lvl="1" indent="-342900">
              <a:buFont typeface="Wingdings" pitchFamily="2" charset="2"/>
              <a:buChar char="Ø"/>
            </a:pPr>
            <a:r>
              <a:rPr lang="en-US" sz="2000" b="1" dirty="0" smtClean="0">
                <a:solidFill>
                  <a:schemeClr val="bg1"/>
                </a:solidFill>
                <a:latin typeface="Poppins" charset="0"/>
                <a:cs typeface="Poppins" charset="0"/>
              </a:rPr>
              <a:t>Job </a:t>
            </a:r>
            <a:r>
              <a:rPr lang="en-US" sz="2000" b="1" dirty="0">
                <a:solidFill>
                  <a:schemeClr val="bg1"/>
                </a:solidFill>
                <a:latin typeface="Poppins" charset="0"/>
                <a:cs typeface="Poppins" charset="0"/>
              </a:rPr>
              <a:t>Management</a:t>
            </a:r>
            <a:r>
              <a:rPr lang="en-US" sz="2000" dirty="0">
                <a:solidFill>
                  <a:schemeClr val="bg1"/>
                </a:solidFill>
                <a:latin typeface="Poppins" charset="0"/>
                <a:cs typeface="Poppins" charset="0"/>
              </a:rPr>
              <a:t>: Oversee job postings, including review, approval, or removal of listings</a:t>
            </a:r>
            <a:r>
              <a:rPr lang="en-US" sz="2000" dirty="0" smtClean="0">
                <a:solidFill>
                  <a:schemeClr val="bg1"/>
                </a:solidFill>
                <a:latin typeface="Poppins" charset="0"/>
                <a:cs typeface="Poppins" charset="0"/>
              </a:rPr>
              <a:t>.</a:t>
            </a:r>
          </a:p>
          <a:p>
            <a:pPr marL="800100" lvl="1" indent="-342900">
              <a:buFont typeface="Wingdings" pitchFamily="2" charset="2"/>
              <a:buChar char="Ø"/>
            </a:pPr>
            <a:endParaRPr lang="en-US" sz="2000" dirty="0" smtClean="0">
              <a:solidFill>
                <a:schemeClr val="bg1"/>
              </a:solidFill>
              <a:latin typeface="Poppins" charset="0"/>
              <a:cs typeface="Poppins" charset="0"/>
            </a:endParaRPr>
          </a:p>
          <a:p>
            <a:pPr marL="800100" lvl="1" indent="-342900">
              <a:buFont typeface="Wingdings" pitchFamily="2" charset="2"/>
              <a:buChar char="Ø"/>
            </a:pPr>
            <a:r>
              <a:rPr lang="en-US" sz="2000" b="1" dirty="0" smtClean="0">
                <a:solidFill>
                  <a:schemeClr val="bg1"/>
                </a:solidFill>
                <a:latin typeface="Poppins" charset="0"/>
                <a:cs typeface="Poppins" charset="0"/>
              </a:rPr>
              <a:t>Analytics </a:t>
            </a:r>
            <a:r>
              <a:rPr lang="en-US" sz="2000" b="1" dirty="0">
                <a:solidFill>
                  <a:schemeClr val="bg1"/>
                </a:solidFill>
                <a:latin typeface="Poppins" charset="0"/>
                <a:cs typeface="Poppins" charset="0"/>
              </a:rPr>
              <a:t>and Reporting</a:t>
            </a:r>
            <a:r>
              <a:rPr lang="en-US" sz="2000" dirty="0">
                <a:solidFill>
                  <a:schemeClr val="bg1"/>
                </a:solidFill>
                <a:latin typeface="Poppins" charset="0"/>
                <a:cs typeface="Poppins" charset="0"/>
              </a:rPr>
              <a:t>: Generate reports and analyze data on user activity and job trends</a:t>
            </a:r>
            <a:r>
              <a:rPr lang="en-US" sz="2000" dirty="0" smtClean="0">
                <a:solidFill>
                  <a:schemeClr val="bg1"/>
                </a:solidFill>
                <a:latin typeface="Poppins" charset="0"/>
                <a:cs typeface="Poppins" charset="0"/>
              </a:rPr>
              <a:t>.</a:t>
            </a:r>
          </a:p>
        </p:txBody>
      </p:sp>
      <p:grpSp>
        <p:nvGrpSpPr>
          <p:cNvPr id="34" name="Group 6"/>
          <p:cNvGrpSpPr/>
          <p:nvPr/>
        </p:nvGrpSpPr>
        <p:grpSpPr>
          <a:xfrm>
            <a:off x="14700679" y="7074185"/>
            <a:ext cx="5946973" cy="5946973"/>
            <a:chOff x="0" y="0"/>
            <a:chExt cx="812800" cy="812800"/>
          </a:xfrm>
        </p:grpSpPr>
        <p:sp>
          <p:nvSpPr>
            <p:cNvPr id="35"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6"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3646318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a:solidFill>
            <a:schemeClr val="bg1"/>
          </a:solidFill>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grpFill/>
            <a:ln>
              <a:noFill/>
            </a:ln>
          </p:spPr>
        </p:sp>
        <p:sp>
          <p:nvSpPr>
            <p:cNvPr id="5" name="TextBox 5"/>
            <p:cNvSpPr txBox="1"/>
            <p:nvPr/>
          </p:nvSpPr>
          <p:spPr>
            <a:xfrm>
              <a:off x="0" y="-38100"/>
              <a:ext cx="3841588" cy="1378388"/>
            </a:xfrm>
            <a:prstGeom prst="rect">
              <a:avLst/>
            </a:prstGeom>
            <a:solidFill>
              <a:srgbClr val="55889E"/>
            </a:solidFill>
            <a:ln>
              <a:noFill/>
            </a:ln>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79810"/>
          </a:xfrm>
          <a:prstGeom prst="rect">
            <a:avLst/>
          </a:prstGeom>
        </p:spPr>
        <p:txBody>
          <a:bodyPr lIns="0" tIns="0" rIns="0" bIns="0" rtlCol="0" anchor="t">
            <a:spAutoFit/>
          </a:bodyPr>
          <a:lstStyle/>
          <a:p>
            <a:pPr algn="l">
              <a:lnSpc>
                <a:spcPts val="9247"/>
              </a:lnSpc>
              <a:spcBef>
                <a:spcPct val="0"/>
              </a:spcBef>
            </a:pPr>
            <a:r>
              <a:rPr lang="en-US" sz="6605" dirty="0" smtClean="0">
                <a:solidFill>
                  <a:srgbClr val="55889E"/>
                </a:solidFill>
                <a:latin typeface="Open Sans Extra Bold"/>
                <a:ea typeface="Open Sans Extra Bold"/>
                <a:cs typeface="Open Sans Extra Bold"/>
                <a:sym typeface="Open Sans Extra Bold"/>
              </a:rPr>
              <a:t>Conclusion</a:t>
            </a:r>
            <a:endParaRPr lang="en-US" sz="6605" dirty="0">
              <a:solidFill>
                <a:srgbClr val="55889E"/>
              </a:solidFill>
              <a:latin typeface="Open Sans Extra Bold"/>
              <a:ea typeface="Open Sans Extra Bold"/>
              <a:cs typeface="Open Sans Extra Bold"/>
              <a:sym typeface="Open Sans Extra Bold"/>
            </a:endParaRPr>
          </a:p>
        </p:txBody>
      </p:sp>
      <p:sp>
        <p:nvSpPr>
          <p:cNvPr id="7" name="TextBox 7"/>
          <p:cNvSpPr txBox="1"/>
          <p:nvPr/>
        </p:nvSpPr>
        <p:spPr>
          <a:xfrm>
            <a:off x="1270420" y="2007394"/>
            <a:ext cx="9913189" cy="1231106"/>
          </a:xfrm>
          <a:prstGeom prst="rect">
            <a:avLst/>
          </a:prstGeom>
        </p:spPr>
        <p:txBody>
          <a:bodyPr lIns="0" tIns="0" rIns="0" bIns="0" rtlCol="0" anchor="t">
            <a:spAutoFit/>
          </a:bodyPr>
          <a:lstStyle/>
          <a:p>
            <a:r>
              <a:rPr lang="en-IN" sz="2000" dirty="0">
                <a:solidFill>
                  <a:srgbClr val="55889E"/>
                </a:solidFill>
                <a:latin typeface="Poppins" charset="0"/>
                <a:cs typeface="Poppins" charset="0"/>
              </a:rPr>
              <a:t>The development of CareerVista has been a comprehensive process, involving various stages from planning and design to implementation and testing. The following sections summarize the achievements, challenges faced, and lessons learned throughout the project.</a:t>
            </a: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55889E"/>
            </a:solidFill>
            <a:prstDash val="solid"/>
            <a:headEnd type="none" w="sm" len="sm"/>
            <a:tailEnd type="none" w="sm" len="sm"/>
          </a:ln>
        </p:spPr>
      </p:sp>
      <p:sp>
        <p:nvSpPr>
          <p:cNvPr id="21" name="AutoShape 21"/>
          <p:cNvSpPr/>
          <p:nvPr/>
        </p:nvSpPr>
        <p:spPr>
          <a:xfrm>
            <a:off x="10706179" y="4181637"/>
            <a:ext cx="0" cy="4410340"/>
          </a:xfrm>
          <a:prstGeom prst="line">
            <a:avLst/>
          </a:prstGeom>
          <a:ln w="38100" cap="flat">
            <a:solidFill>
              <a:srgbClr val="55889E"/>
            </a:solidFill>
            <a:prstDash val="solid"/>
            <a:headEnd type="none" w="sm" len="sm"/>
            <a:tailEnd type="none" w="sm" len="sm"/>
          </a:ln>
        </p:spPr>
      </p:sp>
      <p:grpSp>
        <p:nvGrpSpPr>
          <p:cNvPr id="22" name="Group 3"/>
          <p:cNvGrpSpPr/>
          <p:nvPr/>
        </p:nvGrpSpPr>
        <p:grpSpPr>
          <a:xfrm>
            <a:off x="-188217" y="9258300"/>
            <a:ext cx="18476217" cy="1028700"/>
            <a:chOff x="0" y="0"/>
            <a:chExt cx="4866164" cy="270933"/>
          </a:xfrm>
          <a:solidFill>
            <a:srgbClr val="FACF6C"/>
          </a:solidFill>
        </p:grpSpPr>
        <p:sp>
          <p:nvSpPr>
            <p:cNvPr id="23"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24"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25" name="Group 19"/>
          <p:cNvGrpSpPr/>
          <p:nvPr/>
        </p:nvGrpSpPr>
        <p:grpSpPr>
          <a:xfrm>
            <a:off x="2044585" y="3152736"/>
            <a:ext cx="2603615" cy="1304964"/>
            <a:chOff x="0" y="-39377"/>
            <a:chExt cx="1013291" cy="317260"/>
          </a:xfrm>
        </p:grpSpPr>
        <p:sp>
          <p:nvSpPr>
            <p:cNvPr id="26"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7"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Summery of Achievement</a:t>
              </a:r>
            </a:p>
          </p:txBody>
        </p:sp>
      </p:grpSp>
      <p:grpSp>
        <p:nvGrpSpPr>
          <p:cNvPr id="28" name="Group 19"/>
          <p:cNvGrpSpPr/>
          <p:nvPr/>
        </p:nvGrpSpPr>
        <p:grpSpPr>
          <a:xfrm>
            <a:off x="7149985" y="3148503"/>
            <a:ext cx="2603615" cy="1304964"/>
            <a:chOff x="0" y="-39377"/>
            <a:chExt cx="1013291" cy="317260"/>
          </a:xfrm>
        </p:grpSpPr>
        <p:sp>
          <p:nvSpPr>
            <p:cNvPr id="29"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30"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Challenges Faced</a:t>
              </a:r>
            </a:p>
          </p:txBody>
        </p:sp>
      </p:grpSp>
      <p:grpSp>
        <p:nvGrpSpPr>
          <p:cNvPr id="31" name="Group 19"/>
          <p:cNvGrpSpPr/>
          <p:nvPr/>
        </p:nvGrpSpPr>
        <p:grpSpPr>
          <a:xfrm>
            <a:off x="11721985" y="3152736"/>
            <a:ext cx="2603615" cy="1304964"/>
            <a:chOff x="0" y="-39377"/>
            <a:chExt cx="1013291" cy="317260"/>
          </a:xfrm>
        </p:grpSpPr>
        <p:sp>
          <p:nvSpPr>
            <p:cNvPr id="32"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33"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Lessons Learned</a:t>
              </a:r>
            </a:p>
          </p:txBody>
        </p:sp>
      </p:grpSp>
      <p:sp>
        <p:nvSpPr>
          <p:cNvPr id="37" name="TextBox 28"/>
          <p:cNvSpPr txBox="1"/>
          <p:nvPr/>
        </p:nvSpPr>
        <p:spPr>
          <a:xfrm>
            <a:off x="1422400" y="4467264"/>
            <a:ext cx="4267200" cy="4129336"/>
          </a:xfrm>
          <a:prstGeom prst="rect">
            <a:avLst/>
          </a:prstGeom>
        </p:spPr>
        <p:txBody>
          <a:bodyPr wrap="square" lIns="0" tIns="0" rIns="0" bIns="0" rtlCol="0" anchor="t">
            <a:spAutoFit/>
          </a:bodyPr>
          <a:lstStyle/>
          <a:p>
            <a:pPr marL="342900" lvl="0" indent="-342900" algn="ctr">
              <a:lnSpc>
                <a:spcPts val="2334"/>
              </a:lnSpc>
              <a:spcBef>
                <a:spcPct val="0"/>
              </a:spcBef>
              <a:buFont typeface="Wingdings" pitchFamily="2" charset="2"/>
              <a:buChar char="Ø"/>
            </a:pPr>
            <a:r>
              <a:rPr lang="en-US" sz="2000" dirty="0">
                <a:solidFill>
                  <a:schemeClr val="bg1"/>
                </a:solidFill>
                <a:latin typeface="Poppins" charset="0"/>
                <a:cs typeface="Poppins" charset="0"/>
              </a:rPr>
              <a:t>Developed a secure and scalable platform with job posting, application management, and profile features</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dirty="0" smtClean="0">
                <a:solidFill>
                  <a:schemeClr val="bg1"/>
                </a:solidFill>
                <a:latin typeface="Poppins" charset="0"/>
                <a:cs typeface="Poppins" charset="0"/>
              </a:rPr>
              <a:t>Enhanced </a:t>
            </a:r>
            <a:r>
              <a:rPr lang="en-US" sz="2000" dirty="0">
                <a:solidFill>
                  <a:schemeClr val="bg1"/>
                </a:solidFill>
                <a:latin typeface="Poppins" charset="0"/>
                <a:cs typeface="Poppins" charset="0"/>
              </a:rPr>
              <a:t>user experience with a responsive design, real-time notifications, and email alerts</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dirty="0" smtClean="0">
                <a:solidFill>
                  <a:schemeClr val="bg1"/>
                </a:solidFill>
                <a:latin typeface="Poppins" charset="0"/>
                <a:cs typeface="Poppins" charset="0"/>
              </a:rPr>
              <a:t>Successfully </a:t>
            </a:r>
            <a:r>
              <a:rPr lang="en-US" sz="2000" dirty="0">
                <a:solidFill>
                  <a:schemeClr val="bg1"/>
                </a:solidFill>
                <a:latin typeface="Poppins" charset="0"/>
                <a:cs typeface="Poppins" charset="0"/>
              </a:rPr>
              <a:t>integrated the MERN stack and conducted thorough testing for reliability.</a:t>
            </a:r>
            <a:endParaRPr lang="en-US" sz="2000" u="none" strike="noStrike" spc="-33" dirty="0">
              <a:solidFill>
                <a:schemeClr val="bg1"/>
              </a:solidFill>
              <a:latin typeface="Poppins" charset="0"/>
              <a:ea typeface="Poppins"/>
              <a:cs typeface="Poppins" charset="0"/>
              <a:sym typeface="Poppins"/>
            </a:endParaRPr>
          </a:p>
        </p:txBody>
      </p:sp>
      <p:sp>
        <p:nvSpPr>
          <p:cNvPr id="38" name="TextBox 28"/>
          <p:cNvSpPr txBox="1"/>
          <p:nvPr/>
        </p:nvSpPr>
        <p:spPr>
          <a:xfrm>
            <a:off x="6477001" y="4496298"/>
            <a:ext cx="4229178" cy="3244478"/>
          </a:xfrm>
          <a:prstGeom prst="rect">
            <a:avLst/>
          </a:prstGeom>
        </p:spPr>
        <p:txBody>
          <a:bodyPr wrap="square" lIns="0" tIns="0" rIns="0" bIns="0" rtlCol="0" anchor="t">
            <a:spAutoFit/>
          </a:bodyPr>
          <a:lstStyle/>
          <a:p>
            <a:pPr marL="342900" lvl="0" indent="-342900" algn="ctr">
              <a:lnSpc>
                <a:spcPts val="2334"/>
              </a:lnSpc>
              <a:spcBef>
                <a:spcPct val="0"/>
              </a:spcBef>
              <a:buFont typeface="Wingdings" pitchFamily="2" charset="2"/>
              <a:buChar char="Ø"/>
            </a:pPr>
            <a:r>
              <a:rPr lang="en-US" sz="2000" dirty="0">
                <a:solidFill>
                  <a:schemeClr val="bg1"/>
                </a:solidFill>
                <a:latin typeface="Poppins" charset="0"/>
                <a:cs typeface="Poppins" charset="0"/>
              </a:rPr>
              <a:t>Tackled integration issues between front-end and back-end, optimized </a:t>
            </a:r>
            <a:r>
              <a:rPr lang="en-US" sz="2000" dirty="0" smtClean="0">
                <a:solidFill>
                  <a:schemeClr val="bg1"/>
                </a:solidFill>
                <a:latin typeface="Poppins" charset="0"/>
                <a:cs typeface="Poppins" charset="0"/>
              </a:rPr>
              <a:t>Mongo DB, </a:t>
            </a:r>
            <a:r>
              <a:rPr lang="en-US" sz="2000" dirty="0">
                <a:solidFill>
                  <a:schemeClr val="bg1"/>
                </a:solidFill>
                <a:latin typeface="Poppins" charset="0"/>
                <a:cs typeface="Poppins" charset="0"/>
              </a:rPr>
              <a:t>and ensured a responsive design across devices</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dirty="0" smtClean="0">
                <a:solidFill>
                  <a:schemeClr val="bg1"/>
                </a:solidFill>
                <a:latin typeface="Poppins" charset="0"/>
                <a:cs typeface="Poppins" charset="0"/>
              </a:rPr>
              <a:t>Addressed </a:t>
            </a:r>
            <a:r>
              <a:rPr lang="en-US" sz="2000" dirty="0">
                <a:solidFill>
                  <a:schemeClr val="bg1"/>
                </a:solidFill>
                <a:latin typeface="Poppins" charset="0"/>
                <a:cs typeface="Poppins" charset="0"/>
              </a:rPr>
              <a:t>performance challenges, real-time feature optimization, and ensured robust security and error handling.</a:t>
            </a:r>
            <a:endParaRPr lang="en-US" sz="2000" u="none" strike="noStrike" spc="-33" dirty="0">
              <a:solidFill>
                <a:schemeClr val="bg1"/>
              </a:solidFill>
              <a:latin typeface="Poppins" charset="0"/>
              <a:ea typeface="Poppins"/>
              <a:cs typeface="Poppins" charset="0"/>
              <a:sym typeface="Poppins"/>
            </a:endParaRPr>
          </a:p>
        </p:txBody>
      </p:sp>
      <p:sp>
        <p:nvSpPr>
          <p:cNvPr id="39" name="TextBox 28"/>
          <p:cNvSpPr txBox="1"/>
          <p:nvPr/>
        </p:nvSpPr>
        <p:spPr>
          <a:xfrm>
            <a:off x="11430000" y="4519364"/>
            <a:ext cx="3657600" cy="4129336"/>
          </a:xfrm>
          <a:prstGeom prst="rect">
            <a:avLst/>
          </a:prstGeom>
        </p:spPr>
        <p:txBody>
          <a:bodyPr wrap="square" lIns="0" tIns="0" rIns="0" bIns="0" rtlCol="0" anchor="t">
            <a:spAutoFit/>
          </a:bodyPr>
          <a:lstStyle/>
          <a:p>
            <a:pPr marL="342900" lvl="0" indent="-342900" algn="ctr">
              <a:lnSpc>
                <a:spcPts val="2334"/>
              </a:lnSpc>
              <a:spcBef>
                <a:spcPct val="0"/>
              </a:spcBef>
              <a:buFont typeface="Wingdings" pitchFamily="2" charset="2"/>
              <a:buChar char="Ø"/>
            </a:pPr>
            <a:r>
              <a:rPr lang="en-US" sz="2000" dirty="0">
                <a:solidFill>
                  <a:schemeClr val="bg1"/>
                </a:solidFill>
                <a:latin typeface="Poppins" charset="0"/>
                <a:cs typeface="Poppins" charset="0"/>
              </a:rPr>
              <a:t>Clear requirement specifications and regular feedback are crucial</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dirty="0" smtClean="0">
                <a:solidFill>
                  <a:schemeClr val="bg1"/>
                </a:solidFill>
                <a:latin typeface="Poppins" charset="0"/>
                <a:cs typeface="Poppins" charset="0"/>
              </a:rPr>
              <a:t>Iterative </a:t>
            </a:r>
            <a:r>
              <a:rPr lang="en-US" sz="2000" dirty="0">
                <a:solidFill>
                  <a:schemeClr val="bg1"/>
                </a:solidFill>
                <a:latin typeface="Poppins" charset="0"/>
                <a:cs typeface="Poppins" charset="0"/>
              </a:rPr>
              <a:t>development with continuous testing enhances product stability</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dirty="0" smtClean="0">
                <a:solidFill>
                  <a:schemeClr val="bg1"/>
                </a:solidFill>
                <a:latin typeface="Poppins" charset="0"/>
                <a:cs typeface="Poppins" charset="0"/>
              </a:rPr>
              <a:t>A </a:t>
            </a:r>
            <a:r>
              <a:rPr lang="en-US" sz="2000" dirty="0">
                <a:solidFill>
                  <a:schemeClr val="bg1"/>
                </a:solidFill>
                <a:latin typeface="Poppins" charset="0"/>
                <a:cs typeface="Poppins" charset="0"/>
              </a:rPr>
              <a:t>user-focused, scalable, and modular design ensures long-term success.</a:t>
            </a:r>
            <a:endParaRPr lang="en-US" sz="2000" u="none" strike="noStrike" spc="-33" dirty="0">
              <a:solidFill>
                <a:schemeClr val="bg1"/>
              </a:solidFill>
              <a:latin typeface="Poppins" charset="0"/>
              <a:ea typeface="Poppins"/>
              <a:cs typeface="Poppins" charset="0"/>
              <a:sym typeface="Poppi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5889E"/>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FACF6C"/>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sp>
      </p:grpSp>
      <p:sp>
        <p:nvSpPr>
          <p:cNvPr id="11" name="TextBox 11"/>
          <p:cNvSpPr txBox="1"/>
          <p:nvPr/>
        </p:nvSpPr>
        <p:spPr>
          <a:xfrm>
            <a:off x="1518345" y="3122239"/>
            <a:ext cx="8414772" cy="7632859"/>
          </a:xfrm>
          <a:prstGeom prst="rect">
            <a:avLst/>
          </a:prstGeom>
        </p:spPr>
        <p:txBody>
          <a:bodyPr lIns="0" tIns="0" rIns="0" bIns="0" rtlCol="0" anchor="t">
            <a:spAutoFit/>
          </a:bodyPr>
          <a:lstStyle/>
          <a:p>
            <a:r>
              <a:rPr lang="nl-NL" sz="2000" b="1" dirty="0">
                <a:solidFill>
                  <a:srgbClr val="55889E"/>
                </a:solidFill>
                <a:latin typeface="Poppins" charset="0"/>
                <a:cs typeface="Poppins" charset="0"/>
              </a:rPr>
              <a:t>React.js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3"/>
              </a:rPr>
              <a:t>https://</a:t>
            </a:r>
            <a:r>
              <a:rPr lang="nl-NL" sz="2000" dirty="0" smtClean="0">
                <a:solidFill>
                  <a:srgbClr val="55889E"/>
                </a:solidFill>
                <a:latin typeface="Poppins" charset="0"/>
                <a:cs typeface="Poppins" charset="0"/>
                <a:hlinkClick r:id="rId3"/>
              </a:rPr>
              <a:t>reactjs.org/docs/getting-started.html</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Node.js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4"/>
              </a:rPr>
              <a:t>https://nodejs.org/en/docs</a:t>
            </a:r>
            <a:r>
              <a:rPr lang="nl-NL" sz="2000" dirty="0" smtClean="0">
                <a:solidFill>
                  <a:srgbClr val="55889E"/>
                </a:solidFill>
                <a:latin typeface="Poppins" charset="0"/>
                <a:cs typeface="Poppins" charset="0"/>
                <a:hlinkClick r:id="rId4"/>
              </a:rPr>
              <a:t>/</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Express.js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5"/>
              </a:rPr>
              <a:t>https://</a:t>
            </a:r>
            <a:r>
              <a:rPr lang="nl-NL" sz="2000" dirty="0" smtClean="0">
                <a:solidFill>
                  <a:srgbClr val="55889E"/>
                </a:solidFill>
                <a:latin typeface="Poppins" charset="0"/>
                <a:cs typeface="Poppins" charset="0"/>
                <a:hlinkClick r:id="rId5"/>
              </a:rPr>
              <a:t>expressjs.com/en/starter/installing.html</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MongoDB </a:t>
            </a:r>
            <a:r>
              <a:rPr lang="nl-NL" sz="2000" b="1" dirty="0" smtClean="0">
                <a:solidFill>
                  <a:srgbClr val="55889E"/>
                </a:solidFill>
                <a:latin typeface="Poppins" charset="0"/>
                <a:cs typeface="Poppins" charset="0"/>
              </a:rPr>
              <a:t>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6"/>
              </a:rPr>
              <a:t>https://docs.mongodb.com</a:t>
            </a:r>
            <a:r>
              <a:rPr lang="nl-NL" sz="2000" dirty="0" smtClean="0">
                <a:solidFill>
                  <a:srgbClr val="55889E"/>
                </a:solidFill>
                <a:latin typeface="Poppins" charset="0"/>
                <a:cs typeface="Poppins" charset="0"/>
                <a:hlinkClick r:id="rId6"/>
              </a:rPr>
              <a:t>/</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Mongoose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7"/>
              </a:rPr>
              <a:t>https://</a:t>
            </a:r>
            <a:r>
              <a:rPr lang="nl-NL" sz="2000" dirty="0" smtClean="0">
                <a:solidFill>
                  <a:srgbClr val="55889E"/>
                </a:solidFill>
                <a:latin typeface="Poppins" charset="0"/>
                <a:cs typeface="Poppins" charset="0"/>
                <a:hlinkClick r:id="rId7"/>
              </a:rPr>
              <a:t>mongoosejs.com/docs/guide.html</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Material-UI </a:t>
            </a:r>
            <a:r>
              <a:rPr lang="nl-NL" sz="2000" b="1" dirty="0" smtClean="0">
                <a:solidFill>
                  <a:srgbClr val="55889E"/>
                </a:solidFill>
                <a:latin typeface="Poppins" charset="0"/>
                <a:cs typeface="Poppins" charset="0"/>
              </a:rPr>
              <a:t>Documentation</a:t>
            </a:r>
            <a:r>
              <a:rPr lang="nl-NL" sz="2000" b="1" dirty="0">
                <a:solidFill>
                  <a:srgbClr val="55889E"/>
                </a:solidFill>
                <a:latin typeface="Poppins" charset="0"/>
                <a:cs typeface="Poppins" charset="0"/>
              </a:rPr>
              <a:t/>
            </a:r>
            <a:br>
              <a:rPr lang="nl-NL" sz="2000" b="1" dirty="0">
                <a:solidFill>
                  <a:srgbClr val="55889E"/>
                </a:solidFill>
                <a:latin typeface="Poppins" charset="0"/>
                <a:cs typeface="Poppins" charset="0"/>
              </a:rPr>
            </a:br>
            <a:r>
              <a:rPr lang="nl-NL" sz="2000" dirty="0">
                <a:solidFill>
                  <a:srgbClr val="55889E"/>
                </a:solidFill>
                <a:latin typeface="Poppins" charset="0"/>
                <a:cs typeface="Poppins" charset="0"/>
                <a:hlinkClick r:id="rId8"/>
              </a:rPr>
              <a:t>https://mui.com/getting-started/usage</a:t>
            </a:r>
            <a:r>
              <a:rPr lang="nl-NL" sz="2000" dirty="0" smtClean="0">
                <a:solidFill>
                  <a:srgbClr val="55889E"/>
                </a:solidFill>
                <a:latin typeface="Poppins" charset="0"/>
                <a:cs typeface="Poppins" charset="0"/>
                <a:hlinkClick r:id="rId8"/>
              </a:rPr>
              <a:t>/</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Bootstrap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9"/>
              </a:rPr>
              <a:t>https://getbootstrap.com/docs/5.1/getting-started/introduction</a:t>
            </a:r>
            <a:r>
              <a:rPr lang="nl-NL" sz="2000" dirty="0" smtClean="0">
                <a:solidFill>
                  <a:srgbClr val="55889E"/>
                </a:solidFill>
                <a:latin typeface="Poppins" charset="0"/>
                <a:cs typeface="Poppins" charset="0"/>
                <a:hlinkClick r:id="rId9"/>
              </a:rPr>
              <a:t>/</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Git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10"/>
              </a:rPr>
              <a:t>https://</a:t>
            </a:r>
            <a:r>
              <a:rPr lang="nl-NL" sz="2000" dirty="0" smtClean="0">
                <a:solidFill>
                  <a:srgbClr val="55889E"/>
                </a:solidFill>
                <a:latin typeface="Poppins" charset="0"/>
                <a:cs typeface="Poppins" charset="0"/>
                <a:hlinkClick r:id="rId10"/>
              </a:rPr>
              <a:t>git-scm.com/doc</a:t>
            </a:r>
            <a:endParaRPr lang="nl-NL" sz="2000" dirty="0" smtClean="0">
              <a:solidFill>
                <a:srgbClr val="55889E"/>
              </a:solidFill>
              <a:latin typeface="Poppins" charset="0"/>
              <a:cs typeface="Poppins" charset="0"/>
            </a:endParaRPr>
          </a:p>
          <a:p>
            <a:endParaRPr lang="nl-NL" sz="1100" dirty="0">
              <a:solidFill>
                <a:srgbClr val="55889E"/>
              </a:solidFill>
              <a:latin typeface="Poppins" charset="0"/>
              <a:cs typeface="Poppins" charset="0"/>
            </a:endParaRPr>
          </a:p>
          <a:p>
            <a:r>
              <a:rPr lang="nl-NL" sz="2000" b="1" dirty="0">
                <a:solidFill>
                  <a:srgbClr val="55889E"/>
                </a:solidFill>
                <a:latin typeface="Poppins" charset="0"/>
                <a:cs typeface="Poppins" charset="0"/>
              </a:rPr>
              <a:t>Postman Documentation</a:t>
            </a:r>
            <a:r>
              <a:rPr lang="nl-NL" sz="2000" dirty="0">
                <a:solidFill>
                  <a:srgbClr val="55889E"/>
                </a:solidFill>
                <a:latin typeface="Poppins" charset="0"/>
                <a:cs typeface="Poppins" charset="0"/>
              </a:rPr>
              <a:t/>
            </a:r>
            <a:br>
              <a:rPr lang="nl-NL" sz="2000" dirty="0">
                <a:solidFill>
                  <a:srgbClr val="55889E"/>
                </a:solidFill>
                <a:latin typeface="Poppins" charset="0"/>
                <a:cs typeface="Poppins" charset="0"/>
              </a:rPr>
            </a:br>
            <a:r>
              <a:rPr lang="nl-NL" sz="2000" dirty="0">
                <a:solidFill>
                  <a:srgbClr val="55889E"/>
                </a:solidFill>
                <a:latin typeface="Poppins" charset="0"/>
                <a:cs typeface="Poppins" charset="0"/>
                <a:hlinkClick r:id="rId11"/>
              </a:rPr>
              <a:t>https://learning.postman.com/docs/getting-started/introduction</a:t>
            </a:r>
            <a:r>
              <a:rPr lang="nl-NL" sz="2000" dirty="0" smtClean="0">
                <a:solidFill>
                  <a:srgbClr val="55889E"/>
                </a:solidFill>
                <a:latin typeface="Poppins" charset="0"/>
                <a:cs typeface="Poppins" charset="0"/>
                <a:hlinkClick r:id="rId11"/>
              </a:rPr>
              <a:t>/</a:t>
            </a:r>
            <a:endParaRPr lang="nl-NL" sz="2000" dirty="0" smtClean="0">
              <a:solidFill>
                <a:srgbClr val="55889E"/>
              </a:solidFill>
              <a:latin typeface="Poppins" charset="0"/>
              <a:cs typeface="Poppins" charset="0"/>
            </a:endParaRPr>
          </a:p>
          <a:p>
            <a:endParaRPr lang="nl-NL" sz="2000" dirty="0">
              <a:solidFill>
                <a:srgbClr val="55889E"/>
              </a:solidFill>
              <a:latin typeface="Poppins" charset="0"/>
              <a:cs typeface="Poppins" charset="0"/>
            </a:endParaRPr>
          </a:p>
        </p:txBody>
      </p:sp>
      <p:sp>
        <p:nvSpPr>
          <p:cNvPr id="12" name="TextBox 12"/>
          <p:cNvSpPr txBox="1"/>
          <p:nvPr/>
        </p:nvSpPr>
        <p:spPr>
          <a:xfrm>
            <a:off x="1518345" y="2273750"/>
            <a:ext cx="4155745" cy="768902"/>
          </a:xfrm>
          <a:prstGeom prst="rect">
            <a:avLst/>
          </a:prstGeom>
        </p:spPr>
        <p:txBody>
          <a:bodyPr lIns="0" tIns="0" rIns="0" bIns="0" rtlCol="0" anchor="t">
            <a:spAutoFit/>
          </a:bodyPr>
          <a:lstStyle/>
          <a:p>
            <a:pPr algn="l">
              <a:lnSpc>
                <a:spcPts val="6300"/>
              </a:lnSpc>
              <a:spcBef>
                <a:spcPct val="0"/>
              </a:spcBef>
            </a:pPr>
            <a:r>
              <a:rPr lang="en-US" sz="4500" dirty="0" smtClean="0">
                <a:solidFill>
                  <a:srgbClr val="55889E"/>
                </a:solidFill>
                <a:latin typeface="Open Sans Extra Bold"/>
                <a:ea typeface="Open Sans Extra Bold"/>
                <a:cs typeface="Open Sans Extra Bold"/>
                <a:sym typeface="Open Sans Extra Bold"/>
              </a:rPr>
              <a:t>References</a:t>
            </a:r>
            <a:endParaRPr lang="en-US" sz="4500" dirty="0">
              <a:solidFill>
                <a:srgbClr val="55889E"/>
              </a:solidFill>
              <a:latin typeface="Open Sans Extra Bold"/>
              <a:ea typeface="Open Sans Extra Bold"/>
              <a:cs typeface="Open Sans Extra Bold"/>
              <a:sym typeface="Open Sans Extra Bo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a:solidFill>
            <a:srgbClr val="55889E"/>
          </a:solidFill>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grpFill/>
            <a:ln cap="sq">
              <a:noFill/>
              <a:prstDash val="solid"/>
              <a:miter/>
            </a:ln>
          </p:spPr>
        </p:sp>
        <p:sp>
          <p:nvSpPr>
            <p:cNvPr id="4" name="TextBox 4"/>
            <p:cNvSpPr txBox="1"/>
            <p:nvPr/>
          </p:nvSpPr>
          <p:spPr>
            <a:xfrm>
              <a:off x="0" y="-38100"/>
              <a:ext cx="922973"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id="6" name="Freeform 6"/>
          <p:cNvSpPr/>
          <p:nvPr/>
        </p:nvSpPr>
        <p:spPr>
          <a:xfrm>
            <a:off x="562879"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dpi="0" rotWithShape="1">
            <a:blip r:embed="rId2"/>
            <a:srcRect/>
            <a:stretch>
              <a:fillRect b="-6000"/>
            </a:stretch>
          </a:blipFill>
        </p:spPr>
      </p:sp>
      <p:grpSp>
        <p:nvGrpSpPr>
          <p:cNvPr id="7" name="Group 7"/>
          <p:cNvGrpSpPr/>
          <p:nvPr/>
        </p:nvGrpSpPr>
        <p:grpSpPr>
          <a:xfrm>
            <a:off x="4030191" y="6849670"/>
            <a:ext cx="3296071" cy="946825"/>
            <a:chOff x="0" y="0"/>
            <a:chExt cx="922973" cy="265132"/>
          </a:xfrm>
          <a:solidFill>
            <a:srgbClr val="55889E"/>
          </a:solidFill>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grpFill/>
            <a:ln cap="sq">
              <a:noFill/>
              <a:prstDash val="solid"/>
              <a:miter/>
            </a:ln>
          </p:spPr>
        </p:sp>
        <p:sp>
          <p:nvSpPr>
            <p:cNvPr id="9" name="TextBox 9"/>
            <p:cNvSpPr txBox="1"/>
            <p:nvPr/>
          </p:nvSpPr>
          <p:spPr>
            <a:xfrm>
              <a:off x="0" y="-38100"/>
              <a:ext cx="922973"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03019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dpi="0" rotWithShape="1">
            <a:blip r:embed="rId3"/>
            <a:srcRect/>
            <a:stretch>
              <a:fillRect b="1000"/>
            </a:stretch>
          </a:blipFill>
        </p:spPr>
      </p:sp>
      <p:grpSp>
        <p:nvGrpSpPr>
          <p:cNvPr id="11" name="Group 11"/>
          <p:cNvGrpSpPr/>
          <p:nvPr/>
        </p:nvGrpSpPr>
        <p:grpSpPr>
          <a:xfrm>
            <a:off x="7496477" y="6849670"/>
            <a:ext cx="3296071" cy="946825"/>
            <a:chOff x="0" y="0"/>
            <a:chExt cx="922973" cy="265132"/>
          </a:xfrm>
          <a:solidFill>
            <a:srgbClr val="55889E"/>
          </a:solidFill>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grpFill/>
            <a:ln cap="sq">
              <a:noFill/>
              <a:prstDash val="solid"/>
              <a:miter/>
            </a:ln>
          </p:spPr>
        </p:sp>
        <p:sp>
          <p:nvSpPr>
            <p:cNvPr id="13" name="TextBox 13"/>
            <p:cNvSpPr txBox="1"/>
            <p:nvPr/>
          </p:nvSpPr>
          <p:spPr>
            <a:xfrm>
              <a:off x="0" y="-38100"/>
              <a:ext cx="922973"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7496477"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dpi="0" rotWithShape="1">
            <a:blip r:embed="rId4"/>
            <a:srcRect/>
            <a:stretch>
              <a:fillRect/>
            </a:stretch>
          </a:blipFill>
        </p:spPr>
      </p:sp>
      <p:grpSp>
        <p:nvGrpSpPr>
          <p:cNvPr id="15" name="Group 15"/>
          <p:cNvGrpSpPr/>
          <p:nvPr/>
        </p:nvGrpSpPr>
        <p:grpSpPr>
          <a:xfrm>
            <a:off x="10962764" y="6849670"/>
            <a:ext cx="3296071" cy="946825"/>
            <a:chOff x="0" y="0"/>
            <a:chExt cx="922973" cy="265132"/>
          </a:xfrm>
          <a:solidFill>
            <a:srgbClr val="55889E"/>
          </a:solidFill>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grpFill/>
            <a:ln cap="sq">
              <a:noFill/>
              <a:prstDash val="solid"/>
              <a:miter/>
            </a:ln>
          </p:spPr>
        </p:sp>
        <p:sp>
          <p:nvSpPr>
            <p:cNvPr id="17" name="TextBox 17"/>
            <p:cNvSpPr txBox="1"/>
            <p:nvPr/>
          </p:nvSpPr>
          <p:spPr>
            <a:xfrm>
              <a:off x="0" y="-38100"/>
              <a:ext cx="922973"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18" name="Freeform 18"/>
          <p:cNvSpPr/>
          <p:nvPr/>
        </p:nvSpPr>
        <p:spPr>
          <a:xfrm>
            <a:off x="10962764"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dpi="0" rotWithShape="1">
            <a:blip r:embed="rId5"/>
            <a:srcRect/>
            <a:stretch>
              <a:fillRect/>
            </a:stretch>
          </a:blipFill>
        </p:spPr>
      </p:sp>
      <p:grpSp>
        <p:nvGrpSpPr>
          <p:cNvPr id="19" name="Group 19"/>
          <p:cNvGrpSpPr/>
          <p:nvPr/>
        </p:nvGrpSpPr>
        <p:grpSpPr>
          <a:xfrm>
            <a:off x="14429050" y="6849670"/>
            <a:ext cx="3296071" cy="946825"/>
            <a:chOff x="0" y="0"/>
            <a:chExt cx="922973" cy="265132"/>
          </a:xfrm>
          <a:solidFill>
            <a:srgbClr val="55889E"/>
          </a:solidFill>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grpFill/>
            <a:ln cap="sq">
              <a:noFill/>
              <a:prstDash val="solid"/>
              <a:miter/>
            </a:ln>
          </p:spPr>
        </p:sp>
        <p:sp>
          <p:nvSpPr>
            <p:cNvPr id="21" name="TextBox 21"/>
            <p:cNvSpPr txBox="1"/>
            <p:nvPr/>
          </p:nvSpPr>
          <p:spPr>
            <a:xfrm>
              <a:off x="0" y="-38100"/>
              <a:ext cx="922973"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dpi="0" rotWithShape="1">
            <a:blip r:embed="rId6"/>
            <a:srcRect/>
            <a:stretch>
              <a:fillRect l="-33000" t="-38000" r="-72000" b="-113000"/>
            </a:stretch>
          </a:blipFill>
        </p:spPr>
      </p:sp>
      <p:sp>
        <p:nvSpPr>
          <p:cNvPr id="23" name="TextBox 23"/>
          <p:cNvSpPr txBox="1"/>
          <p:nvPr/>
        </p:nvSpPr>
        <p:spPr>
          <a:xfrm>
            <a:off x="890191" y="6962323"/>
            <a:ext cx="2641447" cy="353879"/>
          </a:xfrm>
          <a:prstGeom prst="rect">
            <a:avLst/>
          </a:prstGeom>
        </p:spPr>
        <p:txBody>
          <a:bodyPr lIns="0" tIns="0" rIns="0" bIns="0" rtlCol="0" anchor="t">
            <a:spAutoFit/>
          </a:bodyPr>
          <a:lstStyle/>
          <a:p>
            <a:pPr algn="ctr">
              <a:lnSpc>
                <a:spcPts val="2923"/>
              </a:lnSpc>
            </a:pPr>
            <a:r>
              <a:rPr lang="en-US" sz="2087" b="1" spc="39" dirty="0" smtClean="0">
                <a:solidFill>
                  <a:srgbClr val="FDFDFD"/>
                </a:solidFill>
                <a:latin typeface="Poppins Bold"/>
                <a:ea typeface="Poppins Bold"/>
                <a:cs typeface="Poppins Bold"/>
                <a:sym typeface="Poppins Bold"/>
              </a:rPr>
              <a:t>Anand Dubey</a:t>
            </a:r>
            <a:endParaRPr lang="en-US" sz="2087" b="1" spc="39" dirty="0">
              <a:solidFill>
                <a:srgbClr val="FDFDFD"/>
              </a:solidFill>
              <a:latin typeface="Poppins Bold"/>
              <a:ea typeface="Poppins Bold"/>
              <a:cs typeface="Poppins Bold"/>
              <a:sym typeface="Poppins Bold"/>
            </a:endParaRPr>
          </a:p>
        </p:txBody>
      </p:sp>
      <p:sp>
        <p:nvSpPr>
          <p:cNvPr id="24" name="TextBox 24"/>
          <p:cNvSpPr txBox="1"/>
          <p:nvPr/>
        </p:nvSpPr>
        <p:spPr>
          <a:xfrm>
            <a:off x="890191" y="7333651"/>
            <a:ext cx="2641447" cy="268600"/>
          </a:xfrm>
          <a:prstGeom prst="rect">
            <a:avLst/>
          </a:prstGeom>
        </p:spPr>
        <p:txBody>
          <a:bodyPr lIns="0" tIns="0" rIns="0" bIns="0" rtlCol="0" anchor="t">
            <a:spAutoFit/>
          </a:bodyPr>
          <a:lstStyle/>
          <a:p>
            <a:pPr algn="ctr">
              <a:lnSpc>
                <a:spcPts val="2223"/>
              </a:lnSpc>
            </a:pPr>
            <a:r>
              <a:rPr lang="en-US" sz="1587" spc="-31" dirty="0" smtClean="0">
                <a:solidFill>
                  <a:srgbClr val="FDFDFD"/>
                </a:solidFill>
                <a:latin typeface="Poppins"/>
                <a:ea typeface="Poppins"/>
                <a:cs typeface="Poppins"/>
                <a:sym typeface="Poppins"/>
              </a:rPr>
              <a:t>Team Leader</a:t>
            </a:r>
            <a:endParaRPr lang="en-US" sz="1587" spc="-31" dirty="0">
              <a:solidFill>
                <a:srgbClr val="FDFDFD"/>
              </a:solidFill>
              <a:latin typeface="Poppins"/>
              <a:ea typeface="Poppins"/>
              <a:cs typeface="Poppins"/>
              <a:sym typeface="Poppins"/>
            </a:endParaRPr>
          </a:p>
        </p:txBody>
      </p:sp>
      <p:sp>
        <p:nvSpPr>
          <p:cNvPr id="25" name="TextBox 25"/>
          <p:cNvSpPr txBox="1"/>
          <p:nvPr/>
        </p:nvSpPr>
        <p:spPr>
          <a:xfrm>
            <a:off x="4357503" y="6962323"/>
            <a:ext cx="2641447" cy="353879"/>
          </a:xfrm>
          <a:prstGeom prst="rect">
            <a:avLst/>
          </a:prstGeom>
        </p:spPr>
        <p:txBody>
          <a:bodyPr lIns="0" tIns="0" rIns="0" bIns="0" rtlCol="0" anchor="t">
            <a:spAutoFit/>
          </a:bodyPr>
          <a:lstStyle/>
          <a:p>
            <a:pPr algn="ctr">
              <a:lnSpc>
                <a:spcPts val="2923"/>
              </a:lnSpc>
            </a:pPr>
            <a:r>
              <a:rPr lang="en-US" sz="2087" b="1" spc="39" dirty="0" err="1" smtClean="0">
                <a:solidFill>
                  <a:srgbClr val="FDFDFD"/>
                </a:solidFill>
                <a:latin typeface="Poppins Bold"/>
                <a:ea typeface="Poppins Bold"/>
                <a:cs typeface="Poppins Bold"/>
                <a:sym typeface="Poppins Bold"/>
              </a:rPr>
              <a:t>Abhay</a:t>
            </a:r>
            <a:r>
              <a:rPr lang="en-US" sz="2087" b="1" spc="39" dirty="0" smtClean="0">
                <a:solidFill>
                  <a:srgbClr val="FDFDFD"/>
                </a:solidFill>
                <a:latin typeface="Poppins Bold"/>
                <a:ea typeface="Poppins Bold"/>
                <a:cs typeface="Poppins Bold"/>
                <a:sym typeface="Poppins Bold"/>
              </a:rPr>
              <a:t> </a:t>
            </a:r>
            <a:r>
              <a:rPr lang="en-US" sz="2087" b="1" spc="39" dirty="0" err="1" smtClean="0">
                <a:solidFill>
                  <a:srgbClr val="FDFDFD"/>
                </a:solidFill>
                <a:latin typeface="Poppins Bold"/>
                <a:ea typeface="Poppins Bold"/>
                <a:cs typeface="Poppins Bold"/>
                <a:sym typeface="Poppins Bold"/>
              </a:rPr>
              <a:t>Kotiya</a:t>
            </a:r>
            <a:endParaRPr lang="en-US" sz="2087" b="1" spc="39" dirty="0">
              <a:solidFill>
                <a:srgbClr val="FDFDFD"/>
              </a:solidFill>
              <a:latin typeface="Poppins Bold"/>
              <a:ea typeface="Poppins Bold"/>
              <a:cs typeface="Poppins Bold"/>
              <a:sym typeface="Poppins Bold"/>
            </a:endParaRPr>
          </a:p>
        </p:txBody>
      </p:sp>
      <p:sp>
        <p:nvSpPr>
          <p:cNvPr id="26" name="TextBox 26"/>
          <p:cNvSpPr txBox="1"/>
          <p:nvPr/>
        </p:nvSpPr>
        <p:spPr>
          <a:xfrm>
            <a:off x="4357503" y="7333651"/>
            <a:ext cx="2641447" cy="268600"/>
          </a:xfrm>
          <a:prstGeom prst="rect">
            <a:avLst/>
          </a:prstGeom>
        </p:spPr>
        <p:txBody>
          <a:bodyPr lIns="0" tIns="0" rIns="0" bIns="0" rtlCol="0" anchor="t">
            <a:spAutoFit/>
          </a:bodyPr>
          <a:lstStyle/>
          <a:p>
            <a:pPr algn="ctr">
              <a:lnSpc>
                <a:spcPts val="2223"/>
              </a:lnSpc>
            </a:pPr>
            <a:r>
              <a:rPr lang="en-US" sz="1587" spc="-31" dirty="0" smtClean="0">
                <a:solidFill>
                  <a:srgbClr val="FDFDFD"/>
                </a:solidFill>
                <a:latin typeface="Poppins"/>
                <a:ea typeface="Poppins"/>
                <a:cs typeface="Poppins"/>
                <a:sym typeface="Poppins"/>
              </a:rPr>
              <a:t>Developer</a:t>
            </a:r>
            <a:endParaRPr lang="en-US" sz="1587" spc="-31" dirty="0">
              <a:solidFill>
                <a:srgbClr val="FDFDFD"/>
              </a:solidFill>
              <a:latin typeface="Poppins"/>
              <a:ea typeface="Poppins"/>
              <a:cs typeface="Poppins"/>
              <a:sym typeface="Poppins"/>
            </a:endParaRPr>
          </a:p>
        </p:txBody>
      </p:sp>
      <p:sp>
        <p:nvSpPr>
          <p:cNvPr id="27" name="TextBox 27"/>
          <p:cNvSpPr txBox="1"/>
          <p:nvPr/>
        </p:nvSpPr>
        <p:spPr>
          <a:xfrm>
            <a:off x="7823789" y="6962323"/>
            <a:ext cx="2641447" cy="353879"/>
          </a:xfrm>
          <a:prstGeom prst="rect">
            <a:avLst/>
          </a:prstGeom>
        </p:spPr>
        <p:txBody>
          <a:bodyPr lIns="0" tIns="0" rIns="0" bIns="0" rtlCol="0" anchor="t">
            <a:spAutoFit/>
          </a:bodyPr>
          <a:lstStyle/>
          <a:p>
            <a:pPr algn="ctr">
              <a:lnSpc>
                <a:spcPts val="2923"/>
              </a:lnSpc>
            </a:pPr>
            <a:r>
              <a:rPr lang="en-US" sz="2087" b="1" spc="39" dirty="0" smtClean="0">
                <a:solidFill>
                  <a:srgbClr val="FDFDFD"/>
                </a:solidFill>
                <a:latin typeface="Poppins Bold"/>
                <a:ea typeface="Poppins Bold"/>
                <a:cs typeface="Poppins Bold"/>
                <a:sym typeface="Poppins Bold"/>
              </a:rPr>
              <a:t>Anurag </a:t>
            </a:r>
            <a:r>
              <a:rPr lang="en-US" sz="2087" b="1" spc="39" dirty="0" err="1" smtClean="0">
                <a:solidFill>
                  <a:srgbClr val="FDFDFD"/>
                </a:solidFill>
                <a:latin typeface="Poppins Bold"/>
                <a:ea typeface="Poppins Bold"/>
                <a:cs typeface="Poppins Bold"/>
                <a:sym typeface="Poppins Bold"/>
              </a:rPr>
              <a:t>Gothwal</a:t>
            </a:r>
            <a:endParaRPr lang="en-US" sz="2087" b="1" spc="39" dirty="0">
              <a:solidFill>
                <a:srgbClr val="FDFDFD"/>
              </a:solidFill>
              <a:latin typeface="Poppins Bold"/>
              <a:ea typeface="Poppins Bold"/>
              <a:cs typeface="Poppins Bold"/>
              <a:sym typeface="Poppins Bold"/>
            </a:endParaRPr>
          </a:p>
        </p:txBody>
      </p:sp>
      <p:sp>
        <p:nvSpPr>
          <p:cNvPr id="28" name="TextBox 28"/>
          <p:cNvSpPr txBox="1"/>
          <p:nvPr/>
        </p:nvSpPr>
        <p:spPr>
          <a:xfrm>
            <a:off x="7823789" y="7333651"/>
            <a:ext cx="2641447" cy="268600"/>
          </a:xfrm>
          <a:prstGeom prst="rect">
            <a:avLst/>
          </a:prstGeom>
        </p:spPr>
        <p:txBody>
          <a:bodyPr lIns="0" tIns="0" rIns="0" bIns="0" rtlCol="0" anchor="t">
            <a:spAutoFit/>
          </a:bodyPr>
          <a:lstStyle/>
          <a:p>
            <a:pPr algn="ctr">
              <a:lnSpc>
                <a:spcPts val="2223"/>
              </a:lnSpc>
            </a:pPr>
            <a:r>
              <a:rPr lang="en-US" sz="1587" spc="-31" dirty="0" smtClean="0">
                <a:solidFill>
                  <a:srgbClr val="FDFDFD"/>
                </a:solidFill>
                <a:latin typeface="Poppins"/>
                <a:ea typeface="Poppins"/>
                <a:cs typeface="Poppins"/>
                <a:sym typeface="Poppins"/>
              </a:rPr>
              <a:t>Developer</a:t>
            </a:r>
            <a:endParaRPr lang="en-US" sz="1587" spc="-31" dirty="0">
              <a:solidFill>
                <a:srgbClr val="FDFDFD"/>
              </a:solidFill>
              <a:latin typeface="Poppins"/>
              <a:ea typeface="Poppins"/>
              <a:cs typeface="Poppins"/>
              <a:sym typeface="Poppins"/>
            </a:endParaRPr>
          </a:p>
        </p:txBody>
      </p:sp>
      <p:sp>
        <p:nvSpPr>
          <p:cNvPr id="29" name="TextBox 29"/>
          <p:cNvSpPr txBox="1"/>
          <p:nvPr/>
        </p:nvSpPr>
        <p:spPr>
          <a:xfrm>
            <a:off x="11290076" y="6962323"/>
            <a:ext cx="2641447" cy="353879"/>
          </a:xfrm>
          <a:prstGeom prst="rect">
            <a:avLst/>
          </a:prstGeom>
        </p:spPr>
        <p:txBody>
          <a:bodyPr lIns="0" tIns="0" rIns="0" bIns="0" rtlCol="0" anchor="t">
            <a:spAutoFit/>
          </a:bodyPr>
          <a:lstStyle/>
          <a:p>
            <a:pPr algn="ctr">
              <a:lnSpc>
                <a:spcPts val="2923"/>
              </a:lnSpc>
            </a:pPr>
            <a:r>
              <a:rPr lang="en-US" sz="2087" b="1" spc="39" dirty="0" err="1" smtClean="0">
                <a:solidFill>
                  <a:srgbClr val="FDFDFD"/>
                </a:solidFill>
                <a:latin typeface="Poppins Bold"/>
                <a:ea typeface="Poppins Bold"/>
                <a:cs typeface="Poppins Bold"/>
                <a:sym typeface="Poppins Bold"/>
              </a:rPr>
              <a:t>Raunak</a:t>
            </a:r>
            <a:r>
              <a:rPr lang="en-US" sz="2087" b="1" spc="39" dirty="0" smtClean="0">
                <a:solidFill>
                  <a:srgbClr val="FDFDFD"/>
                </a:solidFill>
                <a:latin typeface="Poppins Bold"/>
                <a:ea typeface="Poppins Bold"/>
                <a:cs typeface="Poppins Bold"/>
                <a:sym typeface="Poppins Bold"/>
              </a:rPr>
              <a:t> Sharma</a:t>
            </a:r>
            <a:endParaRPr lang="en-US" sz="2087" b="1" spc="39" dirty="0">
              <a:solidFill>
                <a:srgbClr val="FDFDFD"/>
              </a:solidFill>
              <a:latin typeface="Poppins Bold"/>
              <a:ea typeface="Poppins Bold"/>
              <a:cs typeface="Poppins Bold"/>
              <a:sym typeface="Poppins Bold"/>
            </a:endParaRPr>
          </a:p>
        </p:txBody>
      </p:sp>
      <p:sp>
        <p:nvSpPr>
          <p:cNvPr id="30" name="TextBox 30"/>
          <p:cNvSpPr txBox="1"/>
          <p:nvPr/>
        </p:nvSpPr>
        <p:spPr>
          <a:xfrm>
            <a:off x="11290076" y="7333651"/>
            <a:ext cx="2641447" cy="268600"/>
          </a:xfrm>
          <a:prstGeom prst="rect">
            <a:avLst/>
          </a:prstGeom>
        </p:spPr>
        <p:txBody>
          <a:bodyPr lIns="0" tIns="0" rIns="0" bIns="0" rtlCol="0" anchor="t">
            <a:spAutoFit/>
          </a:bodyPr>
          <a:lstStyle/>
          <a:p>
            <a:pPr algn="ctr">
              <a:lnSpc>
                <a:spcPts val="2223"/>
              </a:lnSpc>
            </a:pPr>
            <a:r>
              <a:rPr lang="en-US" sz="1587" spc="-31" dirty="0" smtClean="0">
                <a:solidFill>
                  <a:srgbClr val="FDFDFD"/>
                </a:solidFill>
                <a:latin typeface="Poppins"/>
                <a:ea typeface="Poppins"/>
                <a:cs typeface="Poppins"/>
                <a:sym typeface="Poppins"/>
              </a:rPr>
              <a:t>Developer</a:t>
            </a:r>
            <a:endParaRPr lang="en-US" sz="1587" spc="-31" dirty="0">
              <a:solidFill>
                <a:srgbClr val="FDFDFD"/>
              </a:solidFill>
              <a:latin typeface="Poppins"/>
              <a:ea typeface="Poppins"/>
              <a:cs typeface="Poppins"/>
              <a:sym typeface="Poppins"/>
            </a:endParaRPr>
          </a:p>
        </p:txBody>
      </p:sp>
      <p:sp>
        <p:nvSpPr>
          <p:cNvPr id="31" name="TextBox 31"/>
          <p:cNvSpPr txBox="1"/>
          <p:nvPr/>
        </p:nvSpPr>
        <p:spPr>
          <a:xfrm>
            <a:off x="14754134" y="6962323"/>
            <a:ext cx="2641447" cy="353879"/>
          </a:xfrm>
          <a:prstGeom prst="rect">
            <a:avLst/>
          </a:prstGeom>
        </p:spPr>
        <p:txBody>
          <a:bodyPr lIns="0" tIns="0" rIns="0" bIns="0" rtlCol="0" anchor="t">
            <a:spAutoFit/>
          </a:bodyPr>
          <a:lstStyle/>
          <a:p>
            <a:pPr algn="ctr">
              <a:lnSpc>
                <a:spcPts val="2923"/>
              </a:lnSpc>
            </a:pPr>
            <a:r>
              <a:rPr lang="en-US" sz="2087" b="1" spc="39" dirty="0" err="1" smtClean="0">
                <a:solidFill>
                  <a:srgbClr val="FDFDFD"/>
                </a:solidFill>
                <a:latin typeface="Poppins Bold"/>
                <a:ea typeface="Poppins Bold"/>
                <a:cs typeface="Poppins Bold"/>
                <a:sym typeface="Poppins Bold"/>
              </a:rPr>
              <a:t>Akash</a:t>
            </a:r>
            <a:r>
              <a:rPr lang="en-US" sz="2087" b="1" spc="39" dirty="0" smtClean="0">
                <a:solidFill>
                  <a:srgbClr val="FDFDFD"/>
                </a:solidFill>
                <a:latin typeface="Poppins Bold"/>
                <a:ea typeface="Poppins Bold"/>
                <a:cs typeface="Poppins Bold"/>
                <a:sym typeface="Poppins Bold"/>
              </a:rPr>
              <a:t> Sharma</a:t>
            </a:r>
            <a:endParaRPr lang="en-US" sz="2087" b="1" spc="39" dirty="0">
              <a:solidFill>
                <a:srgbClr val="FDFDFD"/>
              </a:solidFill>
              <a:latin typeface="Poppins Bold"/>
              <a:ea typeface="Poppins Bold"/>
              <a:cs typeface="Poppins Bold"/>
              <a:sym typeface="Poppins Bold"/>
            </a:endParaRPr>
          </a:p>
        </p:txBody>
      </p:sp>
      <p:sp>
        <p:nvSpPr>
          <p:cNvPr id="32" name="TextBox 32"/>
          <p:cNvSpPr txBox="1"/>
          <p:nvPr/>
        </p:nvSpPr>
        <p:spPr>
          <a:xfrm>
            <a:off x="14754134" y="7333651"/>
            <a:ext cx="2641447" cy="268600"/>
          </a:xfrm>
          <a:prstGeom prst="rect">
            <a:avLst/>
          </a:prstGeom>
        </p:spPr>
        <p:txBody>
          <a:bodyPr lIns="0" tIns="0" rIns="0" bIns="0" rtlCol="0" anchor="t">
            <a:spAutoFit/>
          </a:bodyPr>
          <a:lstStyle/>
          <a:p>
            <a:pPr algn="ctr">
              <a:lnSpc>
                <a:spcPts val="2223"/>
              </a:lnSpc>
            </a:pPr>
            <a:r>
              <a:rPr lang="en-US" sz="1587" spc="-31" smtClean="0">
                <a:solidFill>
                  <a:srgbClr val="FDFDFD"/>
                </a:solidFill>
                <a:latin typeface="Poppins"/>
                <a:ea typeface="Poppins"/>
                <a:cs typeface="Poppins"/>
                <a:sym typeface="Poppins"/>
              </a:rPr>
              <a:t>Developer</a:t>
            </a:r>
            <a:endParaRPr lang="en-US" sz="1587" spc="-31" dirty="0">
              <a:solidFill>
                <a:srgbClr val="FDFDFD"/>
              </a:solidFill>
              <a:latin typeface="Poppins"/>
              <a:ea typeface="Poppins"/>
              <a:cs typeface="Poppins"/>
              <a:sym typeface="Poppins"/>
            </a:endParaRPr>
          </a:p>
        </p:txBody>
      </p:sp>
      <p:grpSp>
        <p:nvGrpSpPr>
          <p:cNvPr id="33" name="Group 33"/>
          <p:cNvGrpSpPr/>
          <p:nvPr/>
        </p:nvGrpSpPr>
        <p:grpSpPr>
          <a:xfrm>
            <a:off x="-1766494" y="9340175"/>
            <a:ext cx="21820987" cy="946825"/>
            <a:chOff x="0" y="0"/>
            <a:chExt cx="6110362" cy="265132"/>
          </a:xfrm>
          <a:solidFill>
            <a:srgbClr val="FACF6C"/>
          </a:solidFill>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grpFill/>
            <a:ln cap="sq">
              <a:noFill/>
              <a:prstDash val="solid"/>
              <a:miter/>
            </a:ln>
          </p:spPr>
        </p:sp>
        <p:sp>
          <p:nvSpPr>
            <p:cNvPr id="35" name="TextBox 35"/>
            <p:cNvSpPr txBox="1"/>
            <p:nvPr/>
          </p:nvSpPr>
          <p:spPr>
            <a:xfrm>
              <a:off x="0" y="-38100"/>
              <a:ext cx="6110362" cy="303232"/>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a:solidFill>
            <a:srgbClr val="55889E"/>
          </a:solidFill>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grpFill/>
            <a:ln cap="sq">
              <a:noFill/>
              <a:prstDash val="solid"/>
              <a:miter/>
            </a:ln>
          </p:spPr>
        </p:sp>
        <p:sp>
          <p:nvSpPr>
            <p:cNvPr id="38" name="TextBox 38"/>
            <p:cNvSpPr txBox="1"/>
            <p:nvPr/>
          </p:nvSpPr>
          <p:spPr>
            <a:xfrm>
              <a:off x="0" y="-38100"/>
              <a:ext cx="6110362" cy="531751"/>
            </a:xfrm>
            <a:prstGeom prst="rect">
              <a:avLst/>
            </a:prstGeom>
            <a:grpFill/>
          </p:spPr>
          <p:txBody>
            <a:bodyPr lIns="50800" tIns="50800" rIns="50800" bIns="50800" rtlCol="0" anchor="ctr"/>
            <a:lstStyle/>
            <a:p>
              <a:pPr marL="0" lvl="0" indent="0"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dirty="0">
                <a:solidFill>
                  <a:srgbClr val="051D40"/>
                </a:solidFill>
                <a:latin typeface="Open Sans Extra Bold"/>
                <a:ea typeface="Open Sans Extra Bold"/>
                <a:cs typeface="Open Sans Extra Bold"/>
                <a:sym typeface="Open Sans Extra Bold"/>
              </a:rPr>
              <a:t>THANK YOU!</a:t>
            </a:r>
          </a:p>
        </p:txBody>
      </p:sp>
      <p:grpSp>
        <p:nvGrpSpPr>
          <p:cNvPr id="3" name="Group 3"/>
          <p:cNvGrpSpPr>
            <a:grpSpLocks noChangeAspect="1"/>
          </p:cNvGrpSpPr>
          <p:nvPr/>
        </p:nvGrpSpPr>
        <p:grpSpPr>
          <a:xfrm>
            <a:off x="2787831" y="4835266"/>
            <a:ext cx="2723245" cy="2643252"/>
            <a:chOff x="-73356" y="66269"/>
            <a:chExt cx="6542158" cy="6349987"/>
          </a:xfrm>
        </p:grpSpPr>
        <p:sp>
          <p:nvSpPr>
            <p:cNvPr id="4" name="Freeform 4"/>
            <p:cNvSpPr/>
            <p:nvPr/>
          </p:nvSpPr>
          <p:spPr>
            <a:xfrm>
              <a:off x="-73356" y="172015"/>
              <a:ext cx="6542158" cy="6244241"/>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dpi="0" rotWithShape="1">
              <a:blip r:embed="rId2">
                <a:extLst>
                  <a:ext uri="{BEBA8EAE-BF5A-486C-A8C5-ECC9F3942E4B}">
                    <a14:imgProps xmlns:a14="http://schemas.microsoft.com/office/drawing/2010/main">
                      <a14:imgLayer r:embed="rId3">
                        <a14:imgEffect>
                          <a14:colorTemperature colorTemp="5900"/>
                        </a14:imgEffect>
                      </a14:imgLayer>
                    </a14:imgProps>
                  </a:ext>
                </a:extLst>
              </a:blip>
              <a:srcRect/>
              <a:stretch>
                <a:fillRect/>
              </a:stretch>
            </a:blipFill>
            <a:ln>
              <a:solidFill>
                <a:srgbClr val="55889E"/>
              </a:solidFill>
            </a:ln>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5889E"/>
            </a:solidFill>
            <a:ln>
              <a:solidFill>
                <a:srgbClr val="55889E"/>
              </a:solidFill>
            </a:ln>
          </p:spPr>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4">
              <a:extLst>
                <a:ext uri="{BEBA8EAE-BF5A-486C-A8C5-ECC9F3942E4B}">
                  <a14:imgProps xmlns:a14="http://schemas.microsoft.com/office/drawing/2010/main">
                    <a14:imgLayer r:embed="rId5">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6"/>
                </a:ext>
              </a:extLst>
            </a:blip>
            <a:stretch>
              <a:fillRect/>
            </a:stretch>
          </a:blipFill>
        </p:spPr>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7">
              <a:extLst>
                <a:ext uri="{BEBA8EAE-BF5A-486C-A8C5-ECC9F3942E4B}">
                  <a14:imgProps xmlns:a14="http://schemas.microsoft.com/office/drawing/2010/main">
                    <a14:imgLayer r:embed="rId8">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9"/>
                </a:ext>
              </a:extLst>
            </a:blip>
            <a:stretch>
              <a:fillRect/>
            </a:stretch>
          </a:blipFill>
          <a:ln cap="sq">
            <a:noFill/>
            <a:prstDash val="solid"/>
            <a:miter/>
          </a:ln>
        </p:spPr>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10">
              <a:extLst>
                <a:ext uri="{BEBA8EAE-BF5A-486C-A8C5-ECC9F3942E4B}">
                  <a14:imgProps xmlns:a14="http://schemas.microsoft.com/office/drawing/2010/main">
                    <a14:imgLayer r:embed="rId11">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12"/>
                </a:ext>
              </a:extLst>
            </a:blip>
            <a:stretch>
              <a:fillRect/>
            </a:stretch>
          </a:blipFill>
          <a:ln cap="sq">
            <a:noFill/>
            <a:prstDash val="solid"/>
            <a:miter/>
          </a:ln>
        </p:spPr>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13"/>
            <a:stretch>
              <a:fillRect t="-3703" b="-3703"/>
            </a:stretch>
          </a:blipFill>
        </p:spPr>
      </p:sp>
      <p:sp>
        <p:nvSpPr>
          <p:cNvPr id="10" name="TextBox 10"/>
          <p:cNvSpPr txBox="1"/>
          <p:nvPr/>
        </p:nvSpPr>
        <p:spPr>
          <a:xfrm>
            <a:off x="5736916" y="4723541"/>
            <a:ext cx="3747646" cy="498213"/>
          </a:xfrm>
          <a:prstGeom prst="rect">
            <a:avLst/>
          </a:prstGeom>
        </p:spPr>
        <p:txBody>
          <a:bodyPr lIns="0" tIns="0" rIns="0" bIns="0" rtlCol="0" anchor="t">
            <a:spAutoFit/>
          </a:bodyPr>
          <a:lstStyle/>
          <a:p>
            <a:pPr marL="0" lvl="1" indent="0" algn="l">
              <a:lnSpc>
                <a:spcPts val="4050"/>
              </a:lnSpc>
              <a:spcBef>
                <a:spcPct val="0"/>
              </a:spcBef>
            </a:pPr>
            <a:r>
              <a:rPr lang="en-US" sz="2893" b="1" spc="-57" dirty="0" err="1" smtClean="0">
                <a:solidFill>
                  <a:srgbClr val="55889E"/>
                </a:solidFill>
                <a:latin typeface="Poppins Bold"/>
                <a:ea typeface="Poppins Bold"/>
                <a:cs typeface="Poppins Bold"/>
                <a:sym typeface="Poppins Bold"/>
              </a:rPr>
              <a:t>Anand</a:t>
            </a:r>
            <a:r>
              <a:rPr lang="en-US" sz="2893" b="1" spc="-57" dirty="0" smtClean="0">
                <a:solidFill>
                  <a:srgbClr val="55889E"/>
                </a:solidFill>
                <a:latin typeface="Poppins Bold"/>
                <a:ea typeface="Poppins Bold"/>
                <a:cs typeface="Poppins Bold"/>
                <a:sym typeface="Poppins Bold"/>
              </a:rPr>
              <a:t> </a:t>
            </a:r>
            <a:r>
              <a:rPr lang="en-US" sz="2893" b="1" spc="-57" dirty="0" err="1" smtClean="0">
                <a:solidFill>
                  <a:srgbClr val="55889E"/>
                </a:solidFill>
                <a:latin typeface="Poppins Bold"/>
                <a:ea typeface="Poppins Bold"/>
                <a:cs typeface="Poppins Bold"/>
                <a:sym typeface="Poppins Bold"/>
              </a:rPr>
              <a:t>Dubey</a:t>
            </a:r>
            <a:endParaRPr lang="en-US" sz="2893" b="1" spc="-57" dirty="0">
              <a:solidFill>
                <a:srgbClr val="55889E"/>
              </a:solidFill>
              <a:latin typeface="Poppins Bold"/>
              <a:ea typeface="Poppins Bold"/>
              <a:cs typeface="Poppins Bold"/>
              <a:sym typeface="Poppins Bold"/>
            </a:endParaRP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dirty="0" smtClean="0">
                <a:solidFill>
                  <a:srgbClr val="55889E"/>
                </a:solidFill>
                <a:latin typeface="Poppins"/>
                <a:ea typeface="Poppins"/>
                <a:cs typeface="Poppins"/>
                <a:sym typeface="Poppins"/>
              </a:rPr>
              <a:t>Project Leader</a:t>
            </a:r>
            <a:endParaRPr lang="en-US" sz="1910" spc="-38" dirty="0">
              <a:solidFill>
                <a:srgbClr val="55889E"/>
              </a:solidFill>
              <a:latin typeface="Poppins"/>
              <a:ea typeface="Poppins"/>
              <a:cs typeface="Poppins"/>
              <a:sym typeface="Poppins"/>
            </a:endParaRPr>
          </a:p>
        </p:txBody>
      </p:sp>
      <p:sp>
        <p:nvSpPr>
          <p:cNvPr id="12" name="TextBox 12"/>
          <p:cNvSpPr txBox="1"/>
          <p:nvPr/>
        </p:nvSpPr>
        <p:spPr>
          <a:xfrm>
            <a:off x="6273438" y="6281864"/>
            <a:ext cx="3788059" cy="305468"/>
          </a:xfrm>
          <a:prstGeom prst="rect">
            <a:avLst/>
          </a:prstGeom>
        </p:spPr>
        <p:txBody>
          <a:bodyPr lIns="0" tIns="0" rIns="0" bIns="0" rtlCol="0" anchor="t">
            <a:spAutoFit/>
          </a:bodyPr>
          <a:lstStyle/>
          <a:p>
            <a:pPr marL="0" lvl="1" indent="0" algn="l">
              <a:lnSpc>
                <a:spcPts val="2534"/>
              </a:lnSpc>
              <a:spcBef>
                <a:spcPct val="0"/>
              </a:spcBef>
            </a:pPr>
            <a:r>
              <a:rPr lang="en-US" sz="1810" spc="-36" dirty="0" smtClean="0">
                <a:solidFill>
                  <a:srgbClr val="55889E"/>
                </a:solidFill>
                <a:latin typeface="Poppins"/>
                <a:ea typeface="Poppins"/>
                <a:cs typeface="Poppins"/>
                <a:sym typeface="Poppins"/>
              </a:rPr>
              <a:t>www.careervista.com</a:t>
            </a:r>
            <a:endParaRPr lang="en-US" sz="1810" spc="-36" dirty="0">
              <a:solidFill>
                <a:srgbClr val="55889E"/>
              </a:solidFill>
              <a:latin typeface="Poppins"/>
              <a:ea typeface="Poppins"/>
              <a:cs typeface="Poppins"/>
              <a:sym typeface="Poppins"/>
            </a:endParaRPr>
          </a:p>
        </p:txBody>
      </p:sp>
      <p:sp>
        <p:nvSpPr>
          <p:cNvPr id="13" name="TextBox 13"/>
          <p:cNvSpPr txBox="1"/>
          <p:nvPr/>
        </p:nvSpPr>
        <p:spPr>
          <a:xfrm>
            <a:off x="6273438" y="6905490"/>
            <a:ext cx="3788059" cy="1384995"/>
          </a:xfrm>
          <a:prstGeom prst="rect">
            <a:avLst/>
          </a:prstGeom>
        </p:spPr>
        <p:txBody>
          <a:bodyPr lIns="0" tIns="0" rIns="0" bIns="0" rtlCol="0" anchor="t">
            <a:spAutoFit/>
          </a:bodyPr>
          <a:lstStyle/>
          <a:p>
            <a:r>
              <a:rPr lang="en-IN" dirty="0">
                <a:solidFill>
                  <a:srgbClr val="55889E"/>
                </a:solidFill>
                <a:latin typeface="Poppins" charset="0"/>
                <a:cs typeface="Poppins" charset="0"/>
              </a:rPr>
              <a:t>INFORMATICS AND COMPUTATIONAL SCIENCE</a:t>
            </a:r>
            <a:br>
              <a:rPr lang="en-IN" dirty="0">
                <a:solidFill>
                  <a:srgbClr val="55889E"/>
                </a:solidFill>
                <a:latin typeface="Poppins" charset="0"/>
                <a:cs typeface="Poppins" charset="0"/>
              </a:rPr>
            </a:br>
            <a:r>
              <a:rPr lang="en-IN" dirty="0">
                <a:solidFill>
                  <a:srgbClr val="55889E"/>
                </a:solidFill>
                <a:latin typeface="Poppins" charset="0"/>
                <a:cs typeface="Poppins" charset="0"/>
              </a:rPr>
              <a:t>UNIVERSITY COLLEGE OF SCIENCE,</a:t>
            </a:r>
            <a:br>
              <a:rPr lang="en-IN" dirty="0">
                <a:solidFill>
                  <a:srgbClr val="55889E"/>
                </a:solidFill>
                <a:latin typeface="Poppins" charset="0"/>
                <a:cs typeface="Poppins" charset="0"/>
              </a:rPr>
            </a:br>
            <a:r>
              <a:rPr lang="en-IN" dirty="0">
                <a:solidFill>
                  <a:srgbClr val="55889E"/>
                </a:solidFill>
                <a:latin typeface="Poppins" charset="0"/>
                <a:cs typeface="Poppins" charset="0"/>
              </a:rPr>
              <a:t>MOHANLAL SUKHDIA UNIVERSITY, UDAIPUR</a:t>
            </a:r>
          </a:p>
        </p:txBody>
      </p:sp>
      <p:sp>
        <p:nvSpPr>
          <p:cNvPr id="14" name="TextBox 14"/>
          <p:cNvSpPr txBox="1"/>
          <p:nvPr/>
        </p:nvSpPr>
        <p:spPr>
          <a:xfrm>
            <a:off x="6273438" y="5761462"/>
            <a:ext cx="3559508" cy="305468"/>
          </a:xfrm>
          <a:prstGeom prst="rect">
            <a:avLst/>
          </a:prstGeom>
        </p:spPr>
        <p:txBody>
          <a:bodyPr lIns="0" tIns="0" rIns="0" bIns="0" rtlCol="0" anchor="t">
            <a:spAutoFit/>
          </a:bodyPr>
          <a:lstStyle/>
          <a:p>
            <a:pPr marL="0" lvl="1" indent="0" algn="l">
              <a:lnSpc>
                <a:spcPts val="2534"/>
              </a:lnSpc>
              <a:spcBef>
                <a:spcPct val="0"/>
              </a:spcBef>
            </a:pPr>
            <a:r>
              <a:rPr lang="en-US" sz="1810" spc="-36" dirty="0" smtClean="0">
                <a:solidFill>
                  <a:srgbClr val="55889E"/>
                </a:solidFill>
                <a:latin typeface="Poppins"/>
                <a:ea typeface="Poppins"/>
                <a:cs typeface="Poppins"/>
                <a:sym typeface="Poppins"/>
              </a:rPr>
              <a:t>+91 62043-32516</a:t>
            </a:r>
            <a:endParaRPr lang="en-US" sz="1810" spc="-36" dirty="0">
              <a:solidFill>
                <a:srgbClr val="55889E"/>
              </a:solidFill>
              <a:latin typeface="Poppins"/>
              <a:ea typeface="Poppins"/>
              <a:cs typeface="Poppins"/>
              <a:sym typeface="Poppins"/>
            </a:endParaRP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5889E"/>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a:solidFill>
            <a:srgbClr val="FACF6C"/>
          </a:solidFill>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grpFill/>
            <a:ln cap="sq">
              <a:noFill/>
              <a:prstDash val="solid"/>
              <a:miter/>
            </a:ln>
          </p:spPr>
        </p:sp>
        <p:sp>
          <p:nvSpPr>
            <p:cNvPr id="20" name="TextBox 20"/>
            <p:cNvSpPr txBox="1"/>
            <p:nvPr/>
          </p:nvSpPr>
          <p:spPr>
            <a:xfrm>
              <a:off x="0" y="-38100"/>
              <a:ext cx="1551036" cy="237464"/>
            </a:xfrm>
            <a:prstGeom prst="rect">
              <a:avLst/>
            </a:prstGeom>
            <a:grpFill/>
          </p:spPr>
          <p:txBody>
            <a:bodyPr lIns="50800" tIns="50800" rIns="50800" bIns="50800" rtlCol="0" anchor="ctr"/>
            <a:lstStyle/>
            <a:p>
              <a:pPr algn="ctr">
                <a:lnSpc>
                  <a:spcPts val="2659"/>
                </a:lnSpc>
              </a:pPr>
              <a:endParaRPr/>
            </a:p>
          </p:txBody>
        </p:sp>
      </p:grpSp>
      <p:pic>
        <p:nvPicPr>
          <p:cNvPr id="24" name="Picture 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48769" y="1490203"/>
            <a:ext cx="1417536" cy="99512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a:solidFill>
            <a:srgbClr val="FACF6C"/>
          </a:solidFill>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grpFill/>
            <a:ln cap="sq">
              <a:noFill/>
              <a:prstDash val="solid"/>
              <a:miter/>
            </a:ln>
          </p:spPr>
        </p:sp>
        <p:sp>
          <p:nvSpPr>
            <p:cNvPr id="4" name="TextBox 4"/>
            <p:cNvSpPr txBox="1"/>
            <p:nvPr/>
          </p:nvSpPr>
          <p:spPr>
            <a:xfrm>
              <a:off x="0" y="-38100"/>
              <a:ext cx="1044090" cy="2913572"/>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59" y="1641132"/>
            <a:ext cx="6760246" cy="1244690"/>
          </a:xfrm>
          <a:prstGeom prst="rect">
            <a:avLst/>
          </a:prstGeom>
        </p:spPr>
        <p:txBody>
          <a:bodyPr lIns="0" tIns="0" rIns="0" bIns="0" rtlCol="0" anchor="t">
            <a:spAutoFit/>
          </a:bodyPr>
          <a:lstStyle/>
          <a:p>
            <a:pPr algn="l">
              <a:lnSpc>
                <a:spcPts val="10248"/>
              </a:lnSpc>
              <a:spcBef>
                <a:spcPct val="0"/>
              </a:spcBef>
            </a:pPr>
            <a:r>
              <a:rPr lang="en-US" sz="7320" dirty="0">
                <a:solidFill>
                  <a:srgbClr val="55889E"/>
                </a:solidFill>
                <a:latin typeface="Open Sans Extra Bold"/>
                <a:ea typeface="Open Sans Extra Bold"/>
                <a:cs typeface="Open Sans Extra Bold"/>
                <a:sym typeface="Open Sans Extra Bold"/>
              </a:rPr>
              <a:t>Overview</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5889E"/>
              </a:solidFill>
              <a:prstDash val="solid"/>
              <a:miter/>
            </a:ln>
          </p:spPr>
        </p:sp>
        <p:sp>
          <p:nvSpPr>
            <p:cNvPr id="8" name="TextBox 8"/>
            <p:cNvSpPr txBox="1"/>
            <p:nvPr/>
          </p:nvSpPr>
          <p:spPr>
            <a:xfrm>
              <a:off x="76200" y="38100"/>
              <a:ext cx="660400" cy="698500"/>
            </a:xfrm>
            <a:prstGeom prst="rect">
              <a:avLst/>
            </a:prstGeom>
            <a:ln>
              <a:solidFill>
                <a:srgbClr val="55889E"/>
              </a:solidFill>
            </a:ln>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6"/>
            <a:stretch>
              <a:fillRect l="-2387" r="-2387"/>
            </a:stretch>
          </a:blipFill>
        </p:spPr>
      </p:sp>
      <p:sp>
        <p:nvSpPr>
          <p:cNvPr id="11" name="TextBox 11"/>
          <p:cNvSpPr txBox="1"/>
          <p:nvPr/>
        </p:nvSpPr>
        <p:spPr>
          <a:xfrm>
            <a:off x="3701260" y="3378177"/>
            <a:ext cx="3773019"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55889E"/>
                </a:solidFill>
                <a:latin typeface="Poppins"/>
                <a:ea typeface="Poppins"/>
                <a:cs typeface="Poppins"/>
                <a:sym typeface="Poppins"/>
              </a:rPr>
              <a:t>Introduction</a:t>
            </a:r>
          </a:p>
        </p:txBody>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14" name="TextBox 14"/>
          <p:cNvSpPr txBox="1"/>
          <p:nvPr/>
        </p:nvSpPr>
        <p:spPr>
          <a:xfrm>
            <a:off x="3663160" y="4022734"/>
            <a:ext cx="4143021"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Objectives</a:t>
            </a:r>
            <a:endParaRPr lang="en-US" sz="2853" spc="-57" dirty="0">
              <a:solidFill>
                <a:srgbClr val="55889E"/>
              </a:solidFill>
              <a:latin typeface="Poppins"/>
              <a:ea typeface="Poppins"/>
              <a:cs typeface="Poppins"/>
              <a:sym typeface="Poppins"/>
            </a:endParaRP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17" name="TextBox 17"/>
          <p:cNvSpPr txBox="1"/>
          <p:nvPr/>
        </p:nvSpPr>
        <p:spPr>
          <a:xfrm>
            <a:off x="3663160" y="4647971"/>
            <a:ext cx="4848320" cy="1025922"/>
          </a:xfrm>
          <a:prstGeom prst="rect">
            <a:avLst/>
          </a:prstGeom>
        </p:spPr>
        <p:txBody>
          <a:bodyPr wrap="square" lIns="0" tIns="0" rIns="0" bIns="0" rtlCol="0" anchor="t">
            <a:spAutoFit/>
          </a:bodyPr>
          <a:lstStyle/>
          <a:p>
            <a:pPr>
              <a:lnSpc>
                <a:spcPts val="3995"/>
              </a:lnSpc>
              <a:spcBef>
                <a:spcPct val="0"/>
              </a:spcBef>
            </a:pPr>
            <a:r>
              <a:rPr lang="en-US" sz="2853" spc="-57" dirty="0">
                <a:solidFill>
                  <a:srgbClr val="55889E"/>
                </a:solidFill>
                <a:latin typeface="Poppins"/>
                <a:ea typeface="Poppins"/>
                <a:cs typeface="Poppins"/>
                <a:sym typeface="Poppins"/>
              </a:rPr>
              <a:t>Requirement Specifications</a:t>
            </a:r>
          </a:p>
          <a:p>
            <a:pPr algn="l">
              <a:lnSpc>
                <a:spcPts val="3995"/>
              </a:lnSpc>
              <a:spcBef>
                <a:spcPct val="0"/>
              </a:spcBef>
            </a:pPr>
            <a:endParaRPr lang="en-US" sz="2853" spc="-57" dirty="0">
              <a:solidFill>
                <a:srgbClr val="55889E"/>
              </a:solidFill>
              <a:latin typeface="Poppins"/>
              <a:ea typeface="Poppins"/>
              <a:cs typeface="Poppins"/>
              <a:sym typeface="Poppins"/>
            </a:endParaRP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20" name="TextBox 20"/>
          <p:cNvSpPr txBox="1"/>
          <p:nvPr/>
        </p:nvSpPr>
        <p:spPr>
          <a:xfrm>
            <a:off x="3663159" y="5273478"/>
            <a:ext cx="4848321" cy="487185"/>
          </a:xfrm>
          <a:prstGeom prst="rect">
            <a:avLst/>
          </a:prstGeom>
        </p:spPr>
        <p:txBody>
          <a:bodyPr wrap="square"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Technology Used</a:t>
            </a:r>
            <a:endParaRPr lang="en-US" sz="2853" spc="-57" dirty="0">
              <a:solidFill>
                <a:srgbClr val="55889E"/>
              </a:solidFill>
              <a:latin typeface="Poppins"/>
              <a:ea typeface="Poppins"/>
              <a:cs typeface="Poppins"/>
              <a:sym typeface="Poppins"/>
            </a:endParaRP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23" name="TextBox 23"/>
          <p:cNvSpPr txBox="1"/>
          <p:nvPr/>
        </p:nvSpPr>
        <p:spPr>
          <a:xfrm>
            <a:off x="3663160" y="5898715"/>
            <a:ext cx="4579735"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Project Timeline</a:t>
            </a:r>
            <a:endParaRPr lang="en-US" sz="2853" spc="-57" dirty="0">
              <a:solidFill>
                <a:srgbClr val="55889E"/>
              </a:solidFill>
              <a:latin typeface="Poppins"/>
              <a:ea typeface="Poppins"/>
              <a:cs typeface="Poppins"/>
              <a:sym typeface="Poppins"/>
            </a:endParaRP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26" name="TextBox 26"/>
          <p:cNvSpPr txBox="1"/>
          <p:nvPr/>
        </p:nvSpPr>
        <p:spPr>
          <a:xfrm>
            <a:off x="3663160" y="6524221"/>
            <a:ext cx="4397771"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Database Structure</a:t>
            </a:r>
            <a:endParaRPr lang="en-US" sz="2853" spc="-57" dirty="0">
              <a:solidFill>
                <a:srgbClr val="55889E"/>
              </a:solidFill>
              <a:latin typeface="Poppins"/>
              <a:ea typeface="Poppins"/>
              <a:cs typeface="Poppins"/>
              <a:sym typeface="Poppins"/>
            </a:endParaRP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2853" spc="-57">
                <a:solidFill>
                  <a:srgbClr val="55889E"/>
                </a:solidFill>
                <a:latin typeface="Poppins"/>
                <a:ea typeface="Poppins"/>
                <a:cs typeface="Poppins"/>
                <a:sym typeface="Poppins"/>
              </a:rPr>
              <a:t>06</a:t>
            </a:r>
          </a:p>
        </p:txBody>
      </p:sp>
      <p:sp>
        <p:nvSpPr>
          <p:cNvPr id="28" name="Freeform 28"/>
          <p:cNvSpPr/>
          <p:nvPr/>
        </p:nvSpPr>
        <p:spPr>
          <a:xfrm rot="5400000">
            <a:off x="2912435" y="78342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29" name="TextBox 29"/>
          <p:cNvSpPr txBox="1"/>
          <p:nvPr/>
        </p:nvSpPr>
        <p:spPr>
          <a:xfrm>
            <a:off x="3663160" y="7759058"/>
            <a:ext cx="4579735"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Conclusion</a:t>
            </a:r>
            <a:endParaRPr lang="en-US" sz="2853" spc="-57" dirty="0">
              <a:solidFill>
                <a:srgbClr val="55889E"/>
              </a:solidFill>
              <a:latin typeface="Poppins"/>
              <a:ea typeface="Poppins"/>
              <a:cs typeface="Poppins"/>
              <a:sym typeface="Poppins"/>
            </a:endParaRPr>
          </a:p>
        </p:txBody>
      </p:sp>
      <p:sp>
        <p:nvSpPr>
          <p:cNvPr id="30" name="TextBox 30"/>
          <p:cNvSpPr txBox="1"/>
          <p:nvPr/>
        </p:nvSpPr>
        <p:spPr>
          <a:xfrm>
            <a:off x="8483149" y="7759058"/>
            <a:ext cx="660851" cy="487185"/>
          </a:xfrm>
          <a:prstGeom prst="rect">
            <a:avLst/>
          </a:prstGeom>
        </p:spPr>
        <p:txBody>
          <a:bodyPr lIns="0" tIns="0" rIns="0" bIns="0" rtlCol="0" anchor="t">
            <a:spAutoFit/>
          </a:bodyPr>
          <a:lstStyle/>
          <a:p>
            <a:pPr algn="r">
              <a:lnSpc>
                <a:spcPts val="3995"/>
              </a:lnSpc>
              <a:spcBef>
                <a:spcPct val="0"/>
              </a:spcBef>
            </a:pPr>
            <a:r>
              <a:rPr lang="en-US" sz="2853" spc="-57" dirty="0" smtClean="0">
                <a:solidFill>
                  <a:srgbClr val="55889E"/>
                </a:solidFill>
                <a:latin typeface="Poppins"/>
                <a:ea typeface="Poppins"/>
                <a:cs typeface="Poppins"/>
                <a:sym typeface="Poppins"/>
              </a:rPr>
              <a:t>08</a:t>
            </a:r>
            <a:endParaRPr lang="en-US" sz="2853" spc="-57" dirty="0">
              <a:solidFill>
                <a:srgbClr val="55889E"/>
              </a:solidFill>
              <a:latin typeface="Poppins"/>
              <a:ea typeface="Poppins"/>
              <a:cs typeface="Poppins"/>
              <a:sym typeface="Poppins"/>
            </a:endParaRPr>
          </a:p>
        </p:txBody>
      </p:sp>
      <p:sp>
        <p:nvSpPr>
          <p:cNvPr id="31" name="Freeform 31"/>
          <p:cNvSpPr/>
          <p:nvPr/>
        </p:nvSpPr>
        <p:spPr>
          <a:xfrm rot="5400000">
            <a:off x="2943002" y="908096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32" name="TextBox 32"/>
          <p:cNvSpPr txBox="1"/>
          <p:nvPr/>
        </p:nvSpPr>
        <p:spPr>
          <a:xfrm>
            <a:off x="3693727" y="9005736"/>
            <a:ext cx="4397771" cy="518066"/>
          </a:xfrm>
          <a:prstGeom prst="rect">
            <a:avLst/>
          </a:prstGeom>
        </p:spPr>
        <p:txBody>
          <a:bodyPr lIns="0" tIns="0" rIns="0" bIns="0" rtlCol="0" anchor="t">
            <a:spAutoFit/>
          </a:bodyPr>
          <a:lstStyle/>
          <a:p>
            <a:pPr algn="l">
              <a:lnSpc>
                <a:spcPts val="3995"/>
              </a:lnSpc>
              <a:spcBef>
                <a:spcPct val="0"/>
              </a:spcBef>
            </a:pPr>
            <a:r>
              <a:rPr lang="en-US" sz="2853" spc="-57" dirty="0">
                <a:solidFill>
                  <a:srgbClr val="55889E"/>
                </a:solidFill>
                <a:latin typeface="Poppins"/>
                <a:ea typeface="Poppins"/>
                <a:cs typeface="Poppins"/>
                <a:sym typeface="Poppins"/>
              </a:rPr>
              <a:t>Our Team</a:t>
            </a:r>
          </a:p>
        </p:txBody>
      </p:sp>
      <p:sp>
        <p:nvSpPr>
          <p:cNvPr id="33" name="TextBox 33"/>
          <p:cNvSpPr txBox="1"/>
          <p:nvPr/>
        </p:nvSpPr>
        <p:spPr>
          <a:xfrm>
            <a:off x="8513716" y="9005736"/>
            <a:ext cx="660851" cy="487185"/>
          </a:xfrm>
          <a:prstGeom prst="rect">
            <a:avLst/>
          </a:prstGeom>
        </p:spPr>
        <p:txBody>
          <a:bodyPr lIns="0" tIns="0" rIns="0" bIns="0" rtlCol="0" anchor="t">
            <a:spAutoFit/>
          </a:bodyPr>
          <a:lstStyle/>
          <a:p>
            <a:pPr algn="r">
              <a:lnSpc>
                <a:spcPts val="3995"/>
              </a:lnSpc>
              <a:spcBef>
                <a:spcPct val="0"/>
              </a:spcBef>
            </a:pPr>
            <a:r>
              <a:rPr lang="en-US" sz="2853" spc="-57" dirty="0" smtClean="0">
                <a:solidFill>
                  <a:srgbClr val="55889E"/>
                </a:solidFill>
                <a:latin typeface="Poppins"/>
                <a:ea typeface="Poppins"/>
                <a:cs typeface="Poppins"/>
                <a:sym typeface="Poppins"/>
              </a:rPr>
              <a:t>10</a:t>
            </a:r>
            <a:endParaRPr lang="en-US" sz="2853" spc="-57" dirty="0">
              <a:solidFill>
                <a:srgbClr val="55889E"/>
              </a:solidFill>
              <a:latin typeface="Poppins"/>
              <a:ea typeface="Poppins"/>
              <a:cs typeface="Poppins"/>
              <a:sym typeface="Poppins"/>
            </a:endParaRPr>
          </a:p>
        </p:txBody>
      </p:sp>
      <p:sp>
        <p:nvSpPr>
          <p:cNvPr id="34" name="Freeform 31"/>
          <p:cNvSpPr/>
          <p:nvPr/>
        </p:nvSpPr>
        <p:spPr>
          <a:xfrm rot="5400000">
            <a:off x="2943002" y="8471361"/>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35" name="TextBox 32"/>
          <p:cNvSpPr txBox="1"/>
          <p:nvPr/>
        </p:nvSpPr>
        <p:spPr>
          <a:xfrm>
            <a:off x="3693727" y="8396136"/>
            <a:ext cx="4397771"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References</a:t>
            </a:r>
            <a:endParaRPr lang="en-US" sz="2853" spc="-57" dirty="0">
              <a:solidFill>
                <a:srgbClr val="55889E"/>
              </a:solidFill>
              <a:latin typeface="Poppins"/>
              <a:ea typeface="Poppins"/>
              <a:cs typeface="Poppins"/>
              <a:sym typeface="Poppins"/>
            </a:endParaRPr>
          </a:p>
        </p:txBody>
      </p:sp>
      <p:sp>
        <p:nvSpPr>
          <p:cNvPr id="36" name="TextBox 33"/>
          <p:cNvSpPr txBox="1"/>
          <p:nvPr/>
        </p:nvSpPr>
        <p:spPr>
          <a:xfrm>
            <a:off x="8513716" y="8396136"/>
            <a:ext cx="660851" cy="487185"/>
          </a:xfrm>
          <a:prstGeom prst="rect">
            <a:avLst/>
          </a:prstGeom>
        </p:spPr>
        <p:txBody>
          <a:bodyPr lIns="0" tIns="0" rIns="0" bIns="0" rtlCol="0" anchor="t">
            <a:spAutoFit/>
          </a:bodyPr>
          <a:lstStyle/>
          <a:p>
            <a:pPr algn="r">
              <a:lnSpc>
                <a:spcPts val="3995"/>
              </a:lnSpc>
              <a:spcBef>
                <a:spcPct val="0"/>
              </a:spcBef>
            </a:pPr>
            <a:r>
              <a:rPr lang="en-US" sz="2853" spc="-57" dirty="0" smtClean="0">
                <a:solidFill>
                  <a:srgbClr val="55889E"/>
                </a:solidFill>
                <a:latin typeface="Poppins"/>
                <a:ea typeface="Poppins"/>
                <a:cs typeface="Poppins"/>
                <a:sym typeface="Poppins"/>
              </a:rPr>
              <a:t>09</a:t>
            </a:r>
            <a:endParaRPr lang="en-US" sz="2853" spc="-57" dirty="0">
              <a:solidFill>
                <a:srgbClr val="55889E"/>
              </a:solidFill>
              <a:latin typeface="Poppins"/>
              <a:ea typeface="Poppins"/>
              <a:cs typeface="Poppins"/>
              <a:sym typeface="Poppins"/>
            </a:endParaRPr>
          </a:p>
        </p:txBody>
      </p:sp>
      <p:sp>
        <p:nvSpPr>
          <p:cNvPr id="37" name="Freeform 28"/>
          <p:cNvSpPr/>
          <p:nvPr/>
        </p:nvSpPr>
        <p:spPr>
          <a:xfrm rot="5400000">
            <a:off x="2912435" y="7252161"/>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5"/>
                </a:ext>
              </a:extLst>
            </a:blip>
            <a:stretch>
              <a:fillRect/>
            </a:stretch>
          </a:blipFill>
        </p:spPr>
      </p:sp>
      <p:sp>
        <p:nvSpPr>
          <p:cNvPr id="38" name="TextBox 29"/>
          <p:cNvSpPr txBox="1"/>
          <p:nvPr/>
        </p:nvSpPr>
        <p:spPr>
          <a:xfrm>
            <a:off x="3663160" y="7176935"/>
            <a:ext cx="4579735" cy="487185"/>
          </a:xfrm>
          <a:prstGeom prst="rect">
            <a:avLst/>
          </a:prstGeom>
        </p:spPr>
        <p:txBody>
          <a:bodyPr lIns="0" tIns="0" rIns="0" bIns="0" rtlCol="0" anchor="t">
            <a:spAutoFit/>
          </a:bodyPr>
          <a:lstStyle/>
          <a:p>
            <a:pPr algn="l">
              <a:lnSpc>
                <a:spcPts val="3995"/>
              </a:lnSpc>
              <a:spcBef>
                <a:spcPct val="0"/>
              </a:spcBef>
            </a:pPr>
            <a:r>
              <a:rPr lang="en-US" sz="2853" spc="-57" dirty="0" smtClean="0">
                <a:solidFill>
                  <a:srgbClr val="55889E"/>
                </a:solidFill>
                <a:latin typeface="Poppins"/>
                <a:ea typeface="Poppins"/>
                <a:cs typeface="Poppins"/>
                <a:sym typeface="Poppins"/>
              </a:rPr>
              <a:t>Future Scope</a:t>
            </a:r>
            <a:endParaRPr lang="en-US" sz="2853" spc="-57" dirty="0">
              <a:solidFill>
                <a:srgbClr val="55889E"/>
              </a:solidFill>
              <a:latin typeface="Poppins"/>
              <a:ea typeface="Poppins"/>
              <a:cs typeface="Poppins"/>
              <a:sym typeface="Poppins"/>
            </a:endParaRPr>
          </a:p>
        </p:txBody>
      </p:sp>
      <p:sp>
        <p:nvSpPr>
          <p:cNvPr id="39" name="TextBox 30"/>
          <p:cNvSpPr txBox="1"/>
          <p:nvPr/>
        </p:nvSpPr>
        <p:spPr>
          <a:xfrm>
            <a:off x="8483149" y="7176935"/>
            <a:ext cx="660851" cy="518066"/>
          </a:xfrm>
          <a:prstGeom prst="rect">
            <a:avLst/>
          </a:prstGeom>
        </p:spPr>
        <p:txBody>
          <a:bodyPr lIns="0" tIns="0" rIns="0" bIns="0" rtlCol="0" anchor="t">
            <a:spAutoFit/>
          </a:bodyPr>
          <a:lstStyle/>
          <a:p>
            <a:pPr algn="r">
              <a:lnSpc>
                <a:spcPts val="3995"/>
              </a:lnSpc>
              <a:spcBef>
                <a:spcPct val="0"/>
              </a:spcBef>
            </a:pPr>
            <a:r>
              <a:rPr lang="en-US" sz="2853" spc="-57" dirty="0">
                <a:solidFill>
                  <a:srgbClr val="55889E"/>
                </a:solidFill>
                <a:latin typeface="Poppins"/>
                <a:ea typeface="Poppins"/>
                <a:cs typeface="Poppins"/>
                <a:sym typeface="Poppins"/>
              </a:rPr>
              <a:t>07</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sp>
      <p:grpSp>
        <p:nvGrpSpPr>
          <p:cNvPr id="3" name="Group 3"/>
          <p:cNvGrpSpPr/>
          <p:nvPr/>
        </p:nvGrpSpPr>
        <p:grpSpPr>
          <a:xfrm>
            <a:off x="-188217" y="9258300"/>
            <a:ext cx="18476217" cy="1028700"/>
            <a:chOff x="0" y="0"/>
            <a:chExt cx="4866164" cy="270933"/>
          </a:xfrm>
          <a:solidFill>
            <a:srgbClr val="FACF6C"/>
          </a:solidFill>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3367558" y="2590556"/>
            <a:ext cx="11552885" cy="5105887"/>
            <a:chOff x="0" y="0"/>
            <a:chExt cx="3042735" cy="1344760"/>
          </a:xfrm>
          <a:solidFill>
            <a:srgbClr val="55889E"/>
          </a:solidFill>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grpFill/>
            <a:ln cap="sq">
              <a:noFill/>
              <a:prstDash val="solid"/>
              <a:miter/>
            </a:ln>
          </p:spPr>
        </p:sp>
        <p:sp>
          <p:nvSpPr>
            <p:cNvPr id="8" name="TextBox 8"/>
            <p:cNvSpPr txBox="1"/>
            <p:nvPr/>
          </p:nvSpPr>
          <p:spPr>
            <a:xfrm>
              <a:off x="0" y="-38100"/>
              <a:ext cx="3042735" cy="1382860"/>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en-US" sz="5854">
                <a:solidFill>
                  <a:srgbClr val="FDFDFD"/>
                </a:solidFill>
                <a:latin typeface="Open Sans Extra Bold"/>
                <a:ea typeface="Open Sans Extra Bold"/>
                <a:cs typeface="Open Sans Extra Bold"/>
                <a:sym typeface="Open Sans Extra Bold"/>
              </a:rPr>
              <a:t>Introduction</a:t>
            </a:r>
          </a:p>
        </p:txBody>
      </p:sp>
      <p:sp>
        <p:nvSpPr>
          <p:cNvPr id="10" name="TextBox 10"/>
          <p:cNvSpPr txBox="1"/>
          <p:nvPr/>
        </p:nvSpPr>
        <p:spPr>
          <a:xfrm>
            <a:off x="3896755" y="4236467"/>
            <a:ext cx="10494490" cy="2954655"/>
          </a:xfrm>
          <a:prstGeom prst="rect">
            <a:avLst/>
          </a:prstGeom>
        </p:spPr>
        <p:txBody>
          <a:bodyPr lIns="0" tIns="0" rIns="0" bIns="0" rtlCol="0" anchor="t">
            <a:spAutoFit/>
          </a:bodyPr>
          <a:lstStyle/>
          <a:p>
            <a:endParaRPr lang="en-US" sz="2400" dirty="0"/>
          </a:p>
          <a:p>
            <a:pPr algn="ctr"/>
            <a:r>
              <a:rPr lang="en-US" sz="2400" dirty="0">
                <a:solidFill>
                  <a:schemeClr val="bg1"/>
                </a:solidFill>
                <a:latin typeface="Poppins" charset="0"/>
                <a:cs typeface="Poppins" charset="0"/>
              </a:rPr>
              <a:t>CareerVista is a platform that connects job seekers and recruiters, making job searching and hiring simple. It offers an easy way to find jobs or fill positions quickly and efficiently</a:t>
            </a:r>
            <a:r>
              <a:rPr lang="en-US" sz="2400" dirty="0" smtClean="0">
                <a:solidFill>
                  <a:schemeClr val="bg1"/>
                </a:solidFill>
                <a:latin typeface="Poppins" charset="0"/>
                <a:cs typeface="Poppins" charset="0"/>
              </a:rPr>
              <a:t>.</a:t>
            </a:r>
          </a:p>
          <a:p>
            <a:pPr algn="ctr"/>
            <a:endParaRPr lang="en-US" sz="2400" dirty="0">
              <a:solidFill>
                <a:schemeClr val="bg1"/>
              </a:solidFill>
              <a:latin typeface="Poppins" charset="0"/>
              <a:cs typeface="Poppins" charset="0"/>
            </a:endParaRPr>
          </a:p>
          <a:p>
            <a:r>
              <a:rPr lang="en-US" sz="2400" dirty="0">
                <a:solidFill>
                  <a:schemeClr val="bg1"/>
                </a:solidFill>
                <a:latin typeface="Poppins" charset="0"/>
                <a:cs typeface="Poppins" charset="0"/>
              </a:rPr>
              <a:t>Job seekers can create profiles, upload resumes, apply for jobs, and track their applications. Recruiters can post jobs, review applications, and manage the hiring process all in one place.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a:solidFill>
            <a:srgbClr val="FACF6C"/>
          </a:solidFill>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grpFill/>
          </p:spPr>
        </p:sp>
        <p:sp>
          <p:nvSpPr>
            <p:cNvPr id="4" name="TextBox 4"/>
            <p:cNvSpPr txBox="1"/>
            <p:nvPr/>
          </p:nvSpPr>
          <p:spPr>
            <a:xfrm>
              <a:off x="0" y="-38100"/>
              <a:ext cx="1322448" cy="2747433"/>
            </a:xfrm>
            <a:prstGeom prst="rect">
              <a:avLst/>
            </a:prstGeom>
            <a:grpFill/>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u="none" strike="noStrike" dirty="0" smtClean="0">
                <a:solidFill>
                  <a:srgbClr val="55889E"/>
                </a:solidFill>
                <a:latin typeface="Open Sans Extra Bold"/>
                <a:ea typeface="Open Sans Extra Bold"/>
                <a:cs typeface="Open Sans Extra Bold"/>
                <a:sym typeface="Open Sans Extra Bold"/>
              </a:rPr>
              <a:t>OBJECTIVES</a:t>
            </a:r>
            <a:endParaRPr lang="en-US" sz="4500" b="1" u="none" strike="noStrike" dirty="0">
              <a:solidFill>
                <a:srgbClr val="55889E"/>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2872581"/>
          </a:xfrm>
          <a:prstGeom prst="rect">
            <a:avLst/>
          </a:prstGeom>
        </p:spPr>
        <p:txBody>
          <a:bodyPr lIns="0" tIns="0" rIns="0" bIns="0" rtlCol="0" anchor="t">
            <a:spAutoFit/>
          </a:bodyPr>
          <a:lstStyle/>
          <a:p>
            <a:pPr lvl="0">
              <a:lnSpc>
                <a:spcPts val="2843"/>
              </a:lnSpc>
              <a:spcBef>
                <a:spcPct val="0"/>
              </a:spcBef>
            </a:pPr>
            <a:r>
              <a:rPr lang="en-US" sz="2400" dirty="0">
                <a:solidFill>
                  <a:srgbClr val="55889E"/>
                </a:solidFill>
                <a:latin typeface="Poppins" charset="0"/>
                <a:cs typeface="Poppins" charset="0"/>
              </a:rPr>
              <a:t>The main goal of CareerVista is to make the job-seeking and hiring process easier and more efficient for both job seekers and recruiters</a:t>
            </a:r>
            <a:r>
              <a:rPr lang="en-US" sz="2800" dirty="0">
                <a:solidFill>
                  <a:srgbClr val="55889E"/>
                </a:solidFill>
                <a:latin typeface="Poppins" charset="0"/>
                <a:cs typeface="Poppins" charset="0"/>
              </a:rPr>
              <a:t>.</a:t>
            </a:r>
            <a:endParaRPr lang="en-US" sz="2400" u="none" strike="noStrike" spc="-40" dirty="0">
              <a:solidFill>
                <a:srgbClr val="55889E"/>
              </a:solidFill>
              <a:latin typeface="Poppins" charset="0"/>
              <a:ea typeface="Poppins"/>
              <a:cs typeface="Poppins" charset="0"/>
              <a:sym typeface="Poppins"/>
            </a:endParaRPr>
          </a:p>
          <a:p>
            <a:pPr lvl="0">
              <a:lnSpc>
                <a:spcPts val="2843"/>
              </a:lnSpc>
              <a:spcBef>
                <a:spcPct val="0"/>
              </a:spcBef>
            </a:pPr>
            <a:r>
              <a:rPr lang="en-US" sz="2400" dirty="0">
                <a:solidFill>
                  <a:srgbClr val="55889E"/>
                </a:solidFill>
                <a:latin typeface="Poppins" charset="0"/>
                <a:cs typeface="Poppins" charset="0"/>
              </a:rPr>
              <a:t>The platform aims to simplify job searches, enhance the job posting process, and improve overall application management. By offering user-friendly tools and features, CareerVista provides a seamless experience for everyone involved.</a:t>
            </a:r>
            <a:endParaRPr lang="en-US" sz="2030" u="none" strike="noStrike" spc="-40" dirty="0">
              <a:solidFill>
                <a:srgbClr val="55889E"/>
              </a:solidFill>
              <a:latin typeface="Poppins" charset="0"/>
              <a:ea typeface="Poppins"/>
              <a:cs typeface="Poppins" charset="0"/>
              <a:sym typeface="Poppins"/>
            </a:endParaRPr>
          </a:p>
        </p:txBody>
      </p:sp>
      <p:grpSp>
        <p:nvGrpSpPr>
          <p:cNvPr id="10" name="Group 10"/>
          <p:cNvGrpSpPr>
            <a:grpSpLocks noChangeAspect="1"/>
          </p:cNvGrpSpPr>
          <p:nvPr/>
        </p:nvGrpSpPr>
        <p:grpSpPr>
          <a:xfrm>
            <a:off x="9966307" y="300249"/>
            <a:ext cx="8027935" cy="9598729"/>
            <a:chOff x="0" y="0"/>
            <a:chExt cx="8603361" cy="10286746"/>
          </a:xfrm>
        </p:grpSpPr>
        <p:sp>
          <p:nvSpPr>
            <p:cNvPr id="11" name="Freeform 11"/>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28002" r="-51461"/>
              </a:stretch>
            </a:blipFill>
          </p:spPr>
        </p:sp>
      </p:grpSp>
      <p:sp>
        <p:nvSpPr>
          <p:cNvPr id="15" name="Freeform 15"/>
          <p:cNvSpPr/>
          <p:nvPr/>
        </p:nvSpPr>
        <p:spPr>
          <a:xfrm>
            <a:off x="1594175" y="8699343"/>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4"/>
            <a:stretch>
              <a:fillRect t="-216567"/>
            </a:stretch>
          </a:blipFill>
        </p:spPr>
      </p:sp>
      <p:grpSp>
        <p:nvGrpSpPr>
          <p:cNvPr id="16" name="Group 16"/>
          <p:cNvGrpSpPr/>
          <p:nvPr/>
        </p:nvGrpSpPr>
        <p:grpSpPr>
          <a:xfrm>
            <a:off x="1609132" y="5431895"/>
            <a:ext cx="11387207" cy="3298724"/>
            <a:chOff x="0" y="0"/>
            <a:chExt cx="2999100" cy="868800"/>
          </a:xfrm>
          <a:solidFill>
            <a:srgbClr val="55889E"/>
          </a:solidFill>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grpFill/>
            <a:ln>
              <a:solidFill>
                <a:srgbClr val="55889E"/>
              </a:solidFill>
            </a:ln>
          </p:spPr>
        </p:sp>
        <p:sp>
          <p:nvSpPr>
            <p:cNvPr id="18" name="TextBox 18"/>
            <p:cNvSpPr txBox="1"/>
            <p:nvPr/>
          </p:nvSpPr>
          <p:spPr>
            <a:xfrm>
              <a:off x="0" y="-38100"/>
              <a:ext cx="2999100" cy="906900"/>
            </a:xfrm>
            <a:prstGeom prst="rect">
              <a:avLst/>
            </a:prstGeom>
            <a:grpFill/>
            <a:ln>
              <a:solidFill>
                <a:srgbClr val="55889E"/>
              </a:solidFill>
            </a:ln>
          </p:spPr>
          <p:txBody>
            <a:bodyPr lIns="50800" tIns="50800" rIns="50800" bIns="50800" rtlCol="0" anchor="ctr"/>
            <a:lstStyle/>
            <a:p>
              <a:pPr algn="ctr">
                <a:lnSpc>
                  <a:spcPts val="2659"/>
                </a:lnSpc>
              </a:pPr>
              <a:endParaRPr/>
            </a:p>
          </p:txBody>
        </p:sp>
      </p:grpSp>
      <p:grpSp>
        <p:nvGrpSpPr>
          <p:cNvPr id="19" name="Group 19"/>
          <p:cNvGrpSpPr/>
          <p:nvPr/>
        </p:nvGrpSpPr>
        <p:grpSpPr>
          <a:xfrm>
            <a:off x="2044585" y="4914900"/>
            <a:ext cx="2603615" cy="1304964"/>
            <a:chOff x="0" y="-39377"/>
            <a:chExt cx="1013291" cy="317260"/>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1"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Easy Job</a:t>
              </a:r>
              <a:r>
                <a:rPr lang="en-US" sz="2486" b="1" dirty="0">
                  <a:solidFill>
                    <a:srgbClr val="FFFFFF"/>
                  </a:solidFill>
                  <a:latin typeface="Poppins Bold"/>
                  <a:ea typeface="Poppins Bold"/>
                  <a:cs typeface="Poppins Bold"/>
                  <a:sym typeface="Poppins Bold"/>
                </a:rPr>
                <a:t> </a:t>
              </a:r>
              <a:r>
                <a:rPr lang="en-US" sz="2486" b="1" dirty="0" smtClean="0">
                  <a:solidFill>
                    <a:srgbClr val="FFFFFF"/>
                  </a:solidFill>
                  <a:latin typeface="Poppins Bold"/>
                  <a:ea typeface="Poppins Bold"/>
                  <a:cs typeface="Poppins Bold"/>
                  <a:sym typeface="Poppins Bold"/>
                </a:rPr>
                <a:t>Posting</a:t>
              </a:r>
            </a:p>
          </p:txBody>
        </p:sp>
      </p:grpSp>
      <p:grpSp>
        <p:nvGrpSpPr>
          <p:cNvPr id="22" name="Group 22"/>
          <p:cNvGrpSpPr/>
          <p:nvPr/>
        </p:nvGrpSpPr>
        <p:grpSpPr>
          <a:xfrm>
            <a:off x="5695057" y="4875221"/>
            <a:ext cx="3200400" cy="1373428"/>
            <a:chOff x="0" y="-55471"/>
            <a:chExt cx="1013291" cy="33390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4" name="TextBox 24"/>
            <p:cNvSpPr txBox="1"/>
            <p:nvPr/>
          </p:nvSpPr>
          <p:spPr>
            <a:xfrm>
              <a:off x="0" y="-55471"/>
              <a:ext cx="1013291" cy="333905"/>
            </a:xfrm>
            <a:prstGeom prst="rect">
              <a:avLst/>
            </a:prstGeom>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Application Management</a:t>
              </a:r>
              <a:endParaRPr lang="en-US" sz="2486" b="1" u="none" strike="noStrike" dirty="0">
                <a:solidFill>
                  <a:srgbClr val="FFFFFF"/>
                </a:solidFill>
                <a:latin typeface="Poppins Bold"/>
                <a:ea typeface="Poppins Bold"/>
                <a:cs typeface="Poppins Bold"/>
                <a:sym typeface="Poppins Bold"/>
              </a:endParaRPr>
            </a:p>
          </p:txBody>
        </p:sp>
      </p:grpSp>
      <p:grpSp>
        <p:nvGrpSpPr>
          <p:cNvPr id="25" name="Group 25"/>
          <p:cNvGrpSpPr/>
          <p:nvPr/>
        </p:nvGrpSpPr>
        <p:grpSpPr>
          <a:xfrm>
            <a:off x="9829800" y="4921306"/>
            <a:ext cx="2670160" cy="1281259"/>
            <a:chOff x="0" y="-49722"/>
            <a:chExt cx="976004" cy="317260"/>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7" name="TextBox 27"/>
            <p:cNvSpPr txBox="1"/>
            <p:nvPr/>
          </p:nvSpPr>
          <p:spPr>
            <a:xfrm>
              <a:off x="0" y="-49722"/>
              <a:ext cx="976004" cy="317260"/>
            </a:xfrm>
            <a:prstGeom prst="rect">
              <a:avLst/>
            </a:prstGeom>
            <a:ln>
              <a:noFill/>
            </a:ln>
          </p:spPr>
          <p:txBody>
            <a:bodyPr lIns="0" tIns="0" rIns="0" bIns="0" rtlCol="0" anchor="ctr"/>
            <a:lstStyle/>
            <a:p>
              <a:pPr marL="0" lvl="0" indent="0" algn="ctr">
                <a:lnSpc>
                  <a:spcPts val="3480"/>
                </a:lnSpc>
                <a:spcBef>
                  <a:spcPct val="0"/>
                </a:spcBef>
              </a:pPr>
              <a:r>
                <a:rPr lang="en-US" sz="2486" b="1" u="none" strike="noStrike" dirty="0" smtClean="0">
                  <a:solidFill>
                    <a:srgbClr val="FFFFFF"/>
                  </a:solidFill>
                  <a:latin typeface="Poppins Bold"/>
                  <a:ea typeface="Poppins Bold"/>
                  <a:cs typeface="Poppins Bold"/>
                  <a:sym typeface="Poppins Bold"/>
                </a:rPr>
                <a:t>Profile Customization</a:t>
              </a:r>
              <a:endParaRPr lang="en-US" sz="2486" b="1" u="none" strike="noStrike" dirty="0">
                <a:solidFill>
                  <a:srgbClr val="FFFFFF"/>
                </a:solidFill>
                <a:latin typeface="Poppins Bold"/>
                <a:ea typeface="Poppins Bold"/>
                <a:cs typeface="Poppins Bold"/>
                <a:sym typeface="Poppins Bold"/>
              </a:endParaRPr>
            </a:p>
          </p:txBody>
        </p:sp>
      </p:grpSp>
      <p:sp>
        <p:nvSpPr>
          <p:cNvPr id="28" name="TextBox 28"/>
          <p:cNvSpPr txBox="1"/>
          <p:nvPr/>
        </p:nvSpPr>
        <p:spPr>
          <a:xfrm>
            <a:off x="1767212" y="6279232"/>
            <a:ext cx="3338188" cy="2064668"/>
          </a:xfrm>
          <a:prstGeom prst="rect">
            <a:avLst/>
          </a:prstGeom>
        </p:spPr>
        <p:txBody>
          <a:bodyPr wrap="square" lIns="0" tIns="0" rIns="0" bIns="0" rtlCol="0" anchor="t">
            <a:spAutoFit/>
          </a:bodyPr>
          <a:lstStyle/>
          <a:p>
            <a:pPr lvl="0" algn="ctr">
              <a:lnSpc>
                <a:spcPts val="2334"/>
              </a:lnSpc>
              <a:spcBef>
                <a:spcPct val="0"/>
              </a:spcBef>
            </a:pPr>
            <a:r>
              <a:rPr lang="en-US" sz="2000" dirty="0">
                <a:solidFill>
                  <a:schemeClr val="bg1"/>
                </a:solidFill>
                <a:latin typeface="Poppins" charset="0"/>
                <a:cs typeface="Poppins" charset="0"/>
              </a:rPr>
              <a:t>Recruiters can quickly and easily create detailed job listings to attract the right candidates. The process is streamlined, allowing for efficient job posting and fast results.</a:t>
            </a:r>
            <a:endParaRPr lang="en-US" sz="2000" u="none" strike="noStrike" spc="-33" dirty="0">
              <a:solidFill>
                <a:schemeClr val="bg1"/>
              </a:solidFill>
              <a:latin typeface="Poppins" charset="0"/>
              <a:ea typeface="Poppins"/>
              <a:cs typeface="Poppins" charset="0"/>
              <a:sym typeface="Poppins"/>
            </a:endParaRPr>
          </a:p>
        </p:txBody>
      </p:sp>
      <p:sp>
        <p:nvSpPr>
          <p:cNvPr id="29" name="TextBox 29"/>
          <p:cNvSpPr txBox="1"/>
          <p:nvPr/>
        </p:nvSpPr>
        <p:spPr>
          <a:xfrm>
            <a:off x="5401627" y="6289080"/>
            <a:ext cx="3802216" cy="2359620"/>
          </a:xfrm>
          <a:prstGeom prst="rect">
            <a:avLst/>
          </a:prstGeom>
        </p:spPr>
        <p:txBody>
          <a:bodyPr wrap="square" lIns="0" tIns="0" rIns="0" bIns="0" rtlCol="0" anchor="t">
            <a:spAutoFit/>
          </a:bodyPr>
          <a:lstStyle/>
          <a:p>
            <a:pPr lvl="0" algn="ctr">
              <a:lnSpc>
                <a:spcPts val="2334"/>
              </a:lnSpc>
              <a:spcBef>
                <a:spcPct val="0"/>
              </a:spcBef>
            </a:pPr>
            <a:r>
              <a:rPr lang="en-US" sz="2000" dirty="0">
                <a:solidFill>
                  <a:schemeClr val="bg1"/>
                </a:solidFill>
                <a:latin typeface="Poppins" charset="0"/>
                <a:cs typeface="Poppins" charset="0"/>
              </a:rPr>
              <a:t>Job seekers can apply for jobs and track their application status. </a:t>
            </a:r>
            <a:endParaRPr lang="en-US" sz="2000" dirty="0" smtClean="0">
              <a:solidFill>
                <a:schemeClr val="bg1"/>
              </a:solidFill>
              <a:latin typeface="Poppins" charset="0"/>
              <a:cs typeface="Poppins" charset="0"/>
            </a:endParaRPr>
          </a:p>
          <a:p>
            <a:pPr lvl="0" algn="ctr">
              <a:lnSpc>
                <a:spcPts val="2334"/>
              </a:lnSpc>
              <a:spcBef>
                <a:spcPct val="0"/>
              </a:spcBef>
            </a:pPr>
            <a:r>
              <a:rPr lang="en-US" sz="2000" dirty="0" smtClean="0">
                <a:solidFill>
                  <a:schemeClr val="bg1"/>
                </a:solidFill>
                <a:latin typeface="Poppins" charset="0"/>
                <a:cs typeface="Poppins" charset="0"/>
              </a:rPr>
              <a:t>Recruiters </a:t>
            </a:r>
            <a:r>
              <a:rPr lang="en-US" sz="2000" dirty="0">
                <a:solidFill>
                  <a:schemeClr val="bg1"/>
                </a:solidFill>
                <a:latin typeface="Poppins" charset="0"/>
                <a:cs typeface="Poppins" charset="0"/>
              </a:rPr>
              <a:t>can view and manage these applications, reviewing </a:t>
            </a:r>
            <a:r>
              <a:rPr lang="en-US" sz="2000" dirty="0" smtClean="0">
                <a:solidFill>
                  <a:schemeClr val="bg1"/>
                </a:solidFill>
                <a:latin typeface="Poppins" charset="0"/>
                <a:cs typeface="Poppins" charset="0"/>
              </a:rPr>
              <a:t>resumes and shortlisting candidates directly </a:t>
            </a:r>
            <a:r>
              <a:rPr lang="en-US" sz="2000" dirty="0">
                <a:solidFill>
                  <a:schemeClr val="bg1"/>
                </a:solidFill>
                <a:latin typeface="Poppins" charset="0"/>
                <a:cs typeface="Poppins" charset="0"/>
              </a:rPr>
              <a:t>through the platform.</a:t>
            </a:r>
            <a:endParaRPr lang="en-US" sz="2000" u="none" strike="noStrike" spc="-33" dirty="0">
              <a:solidFill>
                <a:schemeClr val="bg1"/>
              </a:solidFill>
              <a:latin typeface="Poppins" charset="0"/>
              <a:ea typeface="Poppins"/>
              <a:cs typeface="Poppins" charset="0"/>
              <a:sym typeface="Poppins"/>
            </a:endParaRPr>
          </a:p>
        </p:txBody>
      </p:sp>
      <p:sp>
        <p:nvSpPr>
          <p:cNvPr id="30" name="TextBox 30"/>
          <p:cNvSpPr txBox="1"/>
          <p:nvPr/>
        </p:nvSpPr>
        <p:spPr>
          <a:xfrm>
            <a:off x="9934262" y="6269385"/>
            <a:ext cx="2661498" cy="1769715"/>
          </a:xfrm>
          <a:prstGeom prst="rect">
            <a:avLst/>
          </a:prstGeom>
        </p:spPr>
        <p:txBody>
          <a:bodyPr lIns="0" tIns="0" rIns="0" bIns="0" rtlCol="0" anchor="t">
            <a:spAutoFit/>
          </a:bodyPr>
          <a:lstStyle/>
          <a:p>
            <a:pPr lvl="0" algn="ctr">
              <a:lnSpc>
                <a:spcPts val="2334"/>
              </a:lnSpc>
              <a:spcBef>
                <a:spcPct val="0"/>
              </a:spcBef>
            </a:pPr>
            <a:r>
              <a:rPr lang="en-US" sz="2000" dirty="0">
                <a:solidFill>
                  <a:schemeClr val="bg1"/>
                </a:solidFill>
                <a:latin typeface="Poppins" charset="0"/>
                <a:cs typeface="Poppins" charset="0"/>
              </a:rPr>
              <a:t>Both job seekers and recruiters can update their profiles to keep information accurate and current. </a:t>
            </a:r>
            <a:endParaRPr lang="en-US" sz="2000" u="none" strike="noStrike" spc="-33" dirty="0">
              <a:solidFill>
                <a:schemeClr val="bg1"/>
              </a:solidFill>
              <a:latin typeface="Poppins" charset="0"/>
              <a:ea typeface="Poppins"/>
              <a:cs typeface="Poppins" charset="0"/>
              <a:sym typeface="Poppins"/>
            </a:endParaRPr>
          </a:p>
        </p:txBody>
      </p:sp>
      <p:grpSp>
        <p:nvGrpSpPr>
          <p:cNvPr id="34" name="Group 6"/>
          <p:cNvGrpSpPr/>
          <p:nvPr/>
        </p:nvGrpSpPr>
        <p:grpSpPr>
          <a:xfrm>
            <a:off x="14700679" y="7074185"/>
            <a:ext cx="5946973" cy="5946973"/>
            <a:chOff x="0" y="0"/>
            <a:chExt cx="812800" cy="812800"/>
          </a:xfrm>
        </p:grpSpPr>
        <p:sp>
          <p:nvSpPr>
            <p:cNvPr id="35"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6"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a:solidFill>
            <a:schemeClr val="bg1"/>
          </a:solidFill>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grpFill/>
            <a:ln>
              <a:noFill/>
            </a:ln>
          </p:spPr>
        </p:sp>
        <p:sp>
          <p:nvSpPr>
            <p:cNvPr id="5" name="TextBox 5"/>
            <p:cNvSpPr txBox="1"/>
            <p:nvPr/>
          </p:nvSpPr>
          <p:spPr>
            <a:xfrm>
              <a:off x="0" y="-38100"/>
              <a:ext cx="3841588" cy="1378388"/>
            </a:xfrm>
            <a:prstGeom prst="rect">
              <a:avLst/>
            </a:prstGeom>
            <a:solidFill>
              <a:srgbClr val="55889E"/>
            </a:solidFill>
            <a:ln>
              <a:noFill/>
            </a:ln>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12750380" cy="1179810"/>
          </a:xfrm>
          <a:prstGeom prst="rect">
            <a:avLst/>
          </a:prstGeom>
        </p:spPr>
        <p:txBody>
          <a:bodyPr wrap="square" lIns="0" tIns="0" rIns="0" bIns="0" rtlCol="0" anchor="t">
            <a:spAutoFit/>
          </a:bodyPr>
          <a:lstStyle/>
          <a:p>
            <a:pPr algn="l">
              <a:lnSpc>
                <a:spcPts val="9247"/>
              </a:lnSpc>
              <a:spcBef>
                <a:spcPct val="0"/>
              </a:spcBef>
            </a:pPr>
            <a:r>
              <a:rPr lang="en-US" sz="6605" dirty="0" smtClean="0">
                <a:solidFill>
                  <a:srgbClr val="55889E"/>
                </a:solidFill>
                <a:latin typeface="Open Sans Extra Bold"/>
                <a:ea typeface="Open Sans Extra Bold"/>
                <a:cs typeface="Open Sans Extra Bold"/>
                <a:sym typeface="Open Sans Extra Bold"/>
              </a:rPr>
              <a:t>Requirement Specifications</a:t>
            </a:r>
            <a:endParaRPr lang="en-US" sz="6605" dirty="0">
              <a:solidFill>
                <a:srgbClr val="55889E"/>
              </a:solidFill>
              <a:latin typeface="Open Sans Extra Bold"/>
              <a:ea typeface="Open Sans Extra Bold"/>
              <a:cs typeface="Open Sans Extra Bold"/>
              <a:sym typeface="Open Sans Extra Bold"/>
            </a:endParaRPr>
          </a:p>
        </p:txBody>
      </p:sp>
      <p:sp>
        <p:nvSpPr>
          <p:cNvPr id="7" name="TextBox 7"/>
          <p:cNvSpPr txBox="1"/>
          <p:nvPr/>
        </p:nvSpPr>
        <p:spPr>
          <a:xfrm>
            <a:off x="1270420" y="2007394"/>
            <a:ext cx="9913189" cy="1231106"/>
          </a:xfrm>
          <a:prstGeom prst="rect">
            <a:avLst/>
          </a:prstGeom>
        </p:spPr>
        <p:txBody>
          <a:bodyPr lIns="0" tIns="0" rIns="0" bIns="0" rtlCol="0" anchor="t">
            <a:spAutoFit/>
          </a:bodyPr>
          <a:lstStyle/>
          <a:p>
            <a:r>
              <a:rPr lang="en-US" sz="2000" dirty="0" err="1">
                <a:solidFill>
                  <a:srgbClr val="55889E"/>
                </a:solidFill>
                <a:latin typeface="Poppins" charset="0"/>
                <a:cs typeface="Poppins" charset="0"/>
              </a:rPr>
              <a:t>CareerVista's</a:t>
            </a:r>
            <a:r>
              <a:rPr lang="en-US" sz="2000" dirty="0">
                <a:solidFill>
                  <a:srgbClr val="55889E"/>
                </a:solidFill>
                <a:latin typeface="Poppins" charset="0"/>
                <a:cs typeface="Poppins" charset="0"/>
              </a:rPr>
              <a:t> requirements include hardware, software, and project needs for a smooth and secure user experience. It covers server and development hardware, essential software tools, and key aspects like performance, security, and scalability to ensure the platform runs efficiently and can grow.</a:t>
            </a:r>
            <a:endParaRPr lang="en-IN" sz="2000" dirty="0">
              <a:solidFill>
                <a:srgbClr val="55889E"/>
              </a:solidFill>
              <a:latin typeface="Poppins" charset="0"/>
              <a:cs typeface="Poppins" charset="0"/>
            </a:endParaRPr>
          </a:p>
        </p:txBody>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AutoShape 15"/>
          <p:cNvSpPr/>
          <p:nvPr/>
        </p:nvSpPr>
        <p:spPr>
          <a:xfrm>
            <a:off x="5938890" y="4181637"/>
            <a:ext cx="0" cy="4410340"/>
          </a:xfrm>
          <a:prstGeom prst="line">
            <a:avLst/>
          </a:prstGeom>
          <a:ln w="38100" cap="flat">
            <a:solidFill>
              <a:srgbClr val="55889E"/>
            </a:solidFill>
            <a:prstDash val="solid"/>
            <a:headEnd type="none" w="sm" len="sm"/>
            <a:tailEnd type="none" w="sm" len="sm"/>
          </a:ln>
        </p:spPr>
      </p:sp>
      <p:sp>
        <p:nvSpPr>
          <p:cNvPr id="21" name="AutoShape 21"/>
          <p:cNvSpPr/>
          <p:nvPr/>
        </p:nvSpPr>
        <p:spPr>
          <a:xfrm>
            <a:off x="10706179" y="4181637"/>
            <a:ext cx="0" cy="4410340"/>
          </a:xfrm>
          <a:prstGeom prst="line">
            <a:avLst/>
          </a:prstGeom>
          <a:ln w="38100" cap="flat">
            <a:solidFill>
              <a:srgbClr val="55889E"/>
            </a:solidFill>
            <a:prstDash val="solid"/>
            <a:headEnd type="none" w="sm" len="sm"/>
            <a:tailEnd type="none" w="sm" len="sm"/>
          </a:ln>
        </p:spPr>
      </p:sp>
      <p:grpSp>
        <p:nvGrpSpPr>
          <p:cNvPr id="22" name="Group 3"/>
          <p:cNvGrpSpPr/>
          <p:nvPr/>
        </p:nvGrpSpPr>
        <p:grpSpPr>
          <a:xfrm>
            <a:off x="-188217" y="9258300"/>
            <a:ext cx="18476217" cy="1028700"/>
            <a:chOff x="0" y="0"/>
            <a:chExt cx="4866164" cy="270933"/>
          </a:xfrm>
          <a:solidFill>
            <a:srgbClr val="FACF6C"/>
          </a:solidFill>
        </p:grpSpPr>
        <p:sp>
          <p:nvSpPr>
            <p:cNvPr id="23"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24"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grpSp>
        <p:nvGrpSpPr>
          <p:cNvPr id="25" name="Group 19"/>
          <p:cNvGrpSpPr/>
          <p:nvPr/>
        </p:nvGrpSpPr>
        <p:grpSpPr>
          <a:xfrm>
            <a:off x="1892185" y="3152736"/>
            <a:ext cx="2603615" cy="1304964"/>
            <a:chOff x="0" y="-39377"/>
            <a:chExt cx="1013291" cy="317260"/>
          </a:xfrm>
        </p:grpSpPr>
        <p:sp>
          <p:nvSpPr>
            <p:cNvPr id="26"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27"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Hardware Requirements</a:t>
              </a:r>
            </a:p>
          </p:txBody>
        </p:sp>
      </p:grpSp>
      <p:grpSp>
        <p:nvGrpSpPr>
          <p:cNvPr id="28" name="Group 19"/>
          <p:cNvGrpSpPr/>
          <p:nvPr/>
        </p:nvGrpSpPr>
        <p:grpSpPr>
          <a:xfrm>
            <a:off x="6781800" y="3148503"/>
            <a:ext cx="2603615" cy="1304964"/>
            <a:chOff x="0" y="-39377"/>
            <a:chExt cx="1013291" cy="317260"/>
          </a:xfrm>
        </p:grpSpPr>
        <p:sp>
          <p:nvSpPr>
            <p:cNvPr id="29"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30"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Software Requirements</a:t>
              </a:r>
            </a:p>
          </p:txBody>
        </p:sp>
      </p:grpSp>
      <p:grpSp>
        <p:nvGrpSpPr>
          <p:cNvPr id="31" name="Group 19"/>
          <p:cNvGrpSpPr/>
          <p:nvPr/>
        </p:nvGrpSpPr>
        <p:grpSpPr>
          <a:xfrm>
            <a:off x="12102985" y="3152736"/>
            <a:ext cx="2603615" cy="1304964"/>
            <a:chOff x="0" y="-39377"/>
            <a:chExt cx="1013291" cy="317260"/>
          </a:xfrm>
        </p:grpSpPr>
        <p:sp>
          <p:nvSpPr>
            <p:cNvPr id="32"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solidFill>
              <a:srgbClr val="55889E"/>
            </a:solidFill>
            <a:ln>
              <a:noFill/>
            </a:ln>
          </p:spPr>
          <p:style>
            <a:lnRef idx="1">
              <a:schemeClr val="accent5"/>
            </a:lnRef>
            <a:fillRef idx="3">
              <a:schemeClr val="accent5"/>
            </a:fillRef>
            <a:effectRef idx="2">
              <a:schemeClr val="accent5"/>
            </a:effectRef>
            <a:fontRef idx="minor">
              <a:schemeClr val="lt1"/>
            </a:fontRef>
          </p:style>
        </p:sp>
        <p:sp>
          <p:nvSpPr>
            <p:cNvPr id="33" name="TextBox 21"/>
            <p:cNvSpPr txBox="1"/>
            <p:nvPr/>
          </p:nvSpPr>
          <p:spPr>
            <a:xfrm>
              <a:off x="0" y="-39377"/>
              <a:ext cx="1013291" cy="317260"/>
            </a:xfrm>
            <a:prstGeom prst="rect">
              <a:avLst/>
            </a:prstGeom>
            <a:ln>
              <a:noFill/>
            </a:ln>
          </p:spPr>
          <p:txBody>
            <a:bodyPr lIns="0" tIns="0" rIns="0" bIns="0" rtlCol="0" anchor="ctr"/>
            <a:lstStyle/>
            <a:p>
              <a:pPr marL="0" lvl="0" indent="0" algn="ctr">
                <a:lnSpc>
                  <a:spcPts val="3480"/>
                </a:lnSpc>
                <a:spcBef>
                  <a:spcPct val="0"/>
                </a:spcBef>
              </a:pPr>
              <a:r>
                <a:rPr lang="en-US" sz="2486" b="1" dirty="0" smtClean="0">
                  <a:solidFill>
                    <a:srgbClr val="FFFFFF"/>
                  </a:solidFill>
                  <a:latin typeface="Poppins Bold"/>
                  <a:ea typeface="Poppins Bold"/>
                  <a:cs typeface="Poppins Bold"/>
                  <a:sym typeface="Poppins Bold"/>
                </a:rPr>
                <a:t>Specific </a:t>
              </a:r>
              <a:r>
                <a:rPr lang="en-US" sz="2486" b="1" dirty="0" err="1" smtClean="0">
                  <a:solidFill>
                    <a:srgbClr val="FFFFFF"/>
                  </a:solidFill>
                  <a:latin typeface="Poppins Bold"/>
                  <a:ea typeface="Poppins Bold"/>
                  <a:cs typeface="Poppins Bold"/>
                  <a:sym typeface="Poppins Bold"/>
                </a:rPr>
                <a:t>Requirments</a:t>
              </a:r>
              <a:r>
                <a:rPr lang="en-US" sz="2486" b="1" dirty="0" smtClean="0">
                  <a:solidFill>
                    <a:srgbClr val="FFFFFF"/>
                  </a:solidFill>
                  <a:latin typeface="Poppins Bold"/>
                  <a:ea typeface="Poppins Bold"/>
                  <a:cs typeface="Poppins Bold"/>
                  <a:sym typeface="Poppins Bold"/>
                </a:rPr>
                <a:t> </a:t>
              </a:r>
            </a:p>
          </p:txBody>
        </p:sp>
      </p:grpSp>
      <p:sp>
        <p:nvSpPr>
          <p:cNvPr id="37" name="TextBox 28"/>
          <p:cNvSpPr txBox="1"/>
          <p:nvPr/>
        </p:nvSpPr>
        <p:spPr>
          <a:xfrm>
            <a:off x="1066800" y="4467264"/>
            <a:ext cx="4267200" cy="3834383"/>
          </a:xfrm>
          <a:prstGeom prst="rect">
            <a:avLst/>
          </a:prstGeom>
        </p:spPr>
        <p:txBody>
          <a:bodyPr wrap="square" lIns="0" tIns="0" rIns="0" bIns="0" rtlCol="0" anchor="t">
            <a:spAutoFit/>
          </a:bodyPr>
          <a:lstStyle/>
          <a:p>
            <a:pPr marL="342900" lvl="0" indent="-342900" algn="ctr">
              <a:lnSpc>
                <a:spcPts val="2334"/>
              </a:lnSpc>
              <a:spcBef>
                <a:spcPct val="0"/>
              </a:spcBef>
              <a:buFont typeface="Wingdings" pitchFamily="2" charset="2"/>
              <a:buChar char="Ø"/>
            </a:pPr>
            <a:r>
              <a:rPr lang="en-IN" sz="2000" b="1" dirty="0">
                <a:solidFill>
                  <a:schemeClr val="bg1"/>
                </a:solidFill>
                <a:latin typeface="Poppins" charset="0"/>
                <a:cs typeface="Poppins" charset="0"/>
              </a:rPr>
              <a:t>Server Hardware</a:t>
            </a:r>
            <a:r>
              <a:rPr lang="en-IN" sz="2000" dirty="0">
                <a:solidFill>
                  <a:schemeClr val="bg1"/>
                </a:solidFill>
                <a:latin typeface="Poppins" charset="0"/>
                <a:cs typeface="Poppins" charset="0"/>
              </a:rPr>
              <a:t>: Multi-core processor (e.g., Intel Xeon), 16GB RAM, 500GB SSD, high-speed network for handling multiple requests and user traffic</a:t>
            </a:r>
            <a:r>
              <a:rPr lang="en-IN"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IN"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IN" sz="2000" b="1" dirty="0" smtClean="0">
                <a:solidFill>
                  <a:schemeClr val="bg1"/>
                </a:solidFill>
                <a:latin typeface="Poppins" charset="0"/>
                <a:cs typeface="Poppins" charset="0"/>
              </a:rPr>
              <a:t>Development </a:t>
            </a:r>
            <a:r>
              <a:rPr lang="en-IN" sz="2000" b="1" dirty="0">
                <a:solidFill>
                  <a:schemeClr val="bg1"/>
                </a:solidFill>
                <a:latin typeface="Poppins" charset="0"/>
                <a:cs typeface="Poppins" charset="0"/>
              </a:rPr>
              <a:t>Workstations</a:t>
            </a:r>
            <a:r>
              <a:rPr lang="en-IN" sz="2000" dirty="0">
                <a:solidFill>
                  <a:schemeClr val="bg1"/>
                </a:solidFill>
                <a:latin typeface="Poppins" charset="0"/>
                <a:cs typeface="Poppins" charset="0"/>
              </a:rPr>
              <a:t>: Multi-core processor (e.g., Intel Core i5/i7), 8GB RAM minimum, 256GB SSD, and reliable internet connection for development.</a:t>
            </a:r>
            <a:endParaRPr lang="en-US" sz="2000" u="none" strike="noStrike" spc="-33" dirty="0">
              <a:solidFill>
                <a:schemeClr val="bg1"/>
              </a:solidFill>
              <a:latin typeface="Poppins" charset="0"/>
              <a:ea typeface="Poppins"/>
              <a:cs typeface="Poppins" charset="0"/>
              <a:sym typeface="Poppins"/>
            </a:endParaRPr>
          </a:p>
        </p:txBody>
      </p:sp>
      <p:sp>
        <p:nvSpPr>
          <p:cNvPr id="38" name="TextBox 28"/>
          <p:cNvSpPr txBox="1"/>
          <p:nvPr/>
        </p:nvSpPr>
        <p:spPr>
          <a:xfrm>
            <a:off x="5525472" y="4480229"/>
            <a:ext cx="5599728" cy="4247317"/>
          </a:xfrm>
          <a:prstGeom prst="rect">
            <a:avLst/>
          </a:prstGeom>
        </p:spPr>
        <p:txBody>
          <a:bodyPr wrap="square" lIns="0" tIns="0" rIns="0" bIns="0" rtlCol="0" anchor="t">
            <a:spAutoFit/>
          </a:bodyPr>
          <a:lstStyle/>
          <a:p>
            <a:pPr marL="342900" lvl="0" indent="-342900" algn="ctr">
              <a:spcBef>
                <a:spcPct val="0"/>
              </a:spcBef>
              <a:buFont typeface="Wingdings" pitchFamily="2" charset="2"/>
              <a:buChar char="Ø"/>
            </a:pPr>
            <a:r>
              <a:rPr lang="en-IN" sz="2000" b="1" dirty="0">
                <a:solidFill>
                  <a:schemeClr val="bg1"/>
                </a:solidFill>
                <a:latin typeface="Poppins" charset="0"/>
                <a:cs typeface="Poppins" charset="0"/>
              </a:rPr>
              <a:t>Operating Systems</a:t>
            </a:r>
            <a:r>
              <a:rPr lang="en-IN" sz="2000" dirty="0">
                <a:solidFill>
                  <a:schemeClr val="bg1"/>
                </a:solidFill>
                <a:latin typeface="Poppins" charset="0"/>
                <a:cs typeface="Poppins" charset="0"/>
              </a:rPr>
              <a:t>: Linux-based server OS (e.g., Ubuntu Server), development across Windows, </a:t>
            </a:r>
            <a:r>
              <a:rPr lang="en-IN" sz="2000" dirty="0" err="1">
                <a:solidFill>
                  <a:schemeClr val="bg1"/>
                </a:solidFill>
                <a:latin typeface="Poppins" charset="0"/>
                <a:cs typeface="Poppins" charset="0"/>
              </a:rPr>
              <a:t>macOS</a:t>
            </a:r>
            <a:r>
              <a:rPr lang="en-IN" sz="2000" dirty="0">
                <a:solidFill>
                  <a:schemeClr val="bg1"/>
                </a:solidFill>
                <a:latin typeface="Poppins" charset="0"/>
                <a:cs typeface="Poppins" charset="0"/>
              </a:rPr>
              <a:t>, or Linux</a:t>
            </a:r>
            <a:r>
              <a:rPr lang="en-IN" sz="2000" dirty="0" smtClean="0">
                <a:solidFill>
                  <a:schemeClr val="bg1"/>
                </a:solidFill>
                <a:latin typeface="Poppins" charset="0"/>
                <a:cs typeface="Poppins" charset="0"/>
              </a:rPr>
              <a:t>.</a:t>
            </a:r>
          </a:p>
          <a:p>
            <a:pPr marL="342900" lvl="0" indent="-342900" algn="ctr">
              <a:spcBef>
                <a:spcPct val="0"/>
              </a:spcBef>
              <a:buFont typeface="Wingdings" pitchFamily="2" charset="2"/>
              <a:buChar char="Ø"/>
            </a:pPr>
            <a:endParaRPr lang="en-IN" sz="1200" dirty="0" smtClean="0">
              <a:solidFill>
                <a:schemeClr val="bg1"/>
              </a:solidFill>
              <a:latin typeface="Poppins" charset="0"/>
              <a:cs typeface="Poppins" charset="0"/>
            </a:endParaRPr>
          </a:p>
          <a:p>
            <a:pPr marL="342900" lvl="0" indent="-342900" algn="ctr">
              <a:spcBef>
                <a:spcPct val="0"/>
              </a:spcBef>
              <a:buFont typeface="Wingdings" pitchFamily="2" charset="2"/>
              <a:buChar char="Ø"/>
            </a:pPr>
            <a:r>
              <a:rPr lang="en-IN" sz="2000" b="1" dirty="0" smtClean="0">
                <a:solidFill>
                  <a:schemeClr val="bg1"/>
                </a:solidFill>
                <a:latin typeface="Poppins" charset="0"/>
                <a:cs typeface="Poppins" charset="0"/>
              </a:rPr>
              <a:t>Database</a:t>
            </a:r>
            <a:r>
              <a:rPr lang="en-IN" sz="2000" dirty="0">
                <a:solidFill>
                  <a:schemeClr val="bg1"/>
                </a:solidFill>
                <a:latin typeface="Poppins" charset="0"/>
                <a:cs typeface="Poppins" charset="0"/>
              </a:rPr>
              <a:t>: </a:t>
            </a:r>
            <a:r>
              <a:rPr lang="en-IN" sz="2000" dirty="0" err="1">
                <a:solidFill>
                  <a:schemeClr val="bg1"/>
                </a:solidFill>
                <a:latin typeface="Poppins" charset="0"/>
                <a:cs typeface="Poppins" charset="0"/>
              </a:rPr>
              <a:t>MongoDB</a:t>
            </a:r>
            <a:r>
              <a:rPr lang="en-IN" sz="2000" dirty="0">
                <a:solidFill>
                  <a:schemeClr val="bg1"/>
                </a:solidFill>
                <a:latin typeface="Poppins" charset="0"/>
                <a:cs typeface="Poppins" charset="0"/>
              </a:rPr>
              <a:t> for flexible, scalable </a:t>
            </a:r>
            <a:r>
              <a:rPr lang="en-IN" sz="2000" dirty="0" err="1">
                <a:solidFill>
                  <a:schemeClr val="bg1"/>
                </a:solidFill>
                <a:latin typeface="Poppins" charset="0"/>
                <a:cs typeface="Poppins" charset="0"/>
              </a:rPr>
              <a:t>NoSQL</a:t>
            </a:r>
            <a:r>
              <a:rPr lang="en-IN" sz="2000" dirty="0">
                <a:solidFill>
                  <a:schemeClr val="bg1"/>
                </a:solidFill>
                <a:latin typeface="Poppins" charset="0"/>
                <a:cs typeface="Poppins" charset="0"/>
              </a:rPr>
              <a:t> storage</a:t>
            </a:r>
            <a:r>
              <a:rPr lang="en-IN" sz="2000" dirty="0" smtClean="0">
                <a:solidFill>
                  <a:schemeClr val="bg1"/>
                </a:solidFill>
                <a:latin typeface="Poppins" charset="0"/>
                <a:cs typeface="Poppins" charset="0"/>
              </a:rPr>
              <a:t>.</a:t>
            </a:r>
          </a:p>
          <a:p>
            <a:pPr lvl="0" algn="ctr">
              <a:spcBef>
                <a:spcPct val="0"/>
              </a:spcBef>
            </a:pPr>
            <a:endParaRPr lang="en-IN" sz="1200" dirty="0" smtClean="0">
              <a:solidFill>
                <a:schemeClr val="bg1"/>
              </a:solidFill>
              <a:latin typeface="Poppins" charset="0"/>
              <a:cs typeface="Poppins" charset="0"/>
            </a:endParaRPr>
          </a:p>
          <a:p>
            <a:pPr marL="342900" lvl="0" indent="-342900" algn="ctr">
              <a:spcBef>
                <a:spcPct val="0"/>
              </a:spcBef>
              <a:buFont typeface="Wingdings" pitchFamily="2" charset="2"/>
              <a:buChar char="Ø"/>
            </a:pPr>
            <a:r>
              <a:rPr lang="en-IN" sz="2000" b="1" dirty="0" smtClean="0">
                <a:solidFill>
                  <a:schemeClr val="bg1"/>
                </a:solidFill>
                <a:latin typeface="Poppins" charset="0"/>
                <a:cs typeface="Poppins" charset="0"/>
              </a:rPr>
              <a:t>Frameworks</a:t>
            </a:r>
            <a:r>
              <a:rPr lang="en-IN" sz="2000" dirty="0">
                <a:solidFill>
                  <a:schemeClr val="bg1"/>
                </a:solidFill>
                <a:latin typeface="Poppins" charset="0"/>
                <a:cs typeface="Poppins" charset="0"/>
              </a:rPr>
              <a:t>: Node.js and Express.js for backend, React.js for frontend UI, Git for version control</a:t>
            </a:r>
            <a:r>
              <a:rPr lang="en-IN" sz="2000" dirty="0" smtClean="0">
                <a:solidFill>
                  <a:schemeClr val="bg1"/>
                </a:solidFill>
                <a:latin typeface="Poppins" charset="0"/>
                <a:cs typeface="Poppins" charset="0"/>
              </a:rPr>
              <a:t>.</a:t>
            </a:r>
            <a:endParaRPr lang="en-IN" sz="1200" dirty="0" smtClean="0">
              <a:solidFill>
                <a:schemeClr val="bg1"/>
              </a:solidFill>
              <a:latin typeface="Poppins" charset="0"/>
              <a:cs typeface="Poppins" charset="0"/>
            </a:endParaRPr>
          </a:p>
          <a:p>
            <a:pPr marL="342900" lvl="0" indent="-342900" algn="ctr">
              <a:spcBef>
                <a:spcPct val="0"/>
              </a:spcBef>
              <a:buFont typeface="Wingdings" pitchFamily="2" charset="2"/>
              <a:buChar char="Ø"/>
            </a:pPr>
            <a:endParaRPr lang="en-IN" sz="1200" dirty="0" smtClean="0">
              <a:solidFill>
                <a:schemeClr val="bg1"/>
              </a:solidFill>
              <a:latin typeface="Poppins" charset="0"/>
              <a:cs typeface="Poppins" charset="0"/>
            </a:endParaRPr>
          </a:p>
          <a:p>
            <a:pPr marL="342900" lvl="0" indent="-342900" algn="ctr">
              <a:spcBef>
                <a:spcPct val="0"/>
              </a:spcBef>
              <a:buFont typeface="Wingdings" pitchFamily="2" charset="2"/>
              <a:buChar char="Ø"/>
            </a:pPr>
            <a:r>
              <a:rPr lang="en-IN" sz="2000" b="1" dirty="0" smtClean="0">
                <a:solidFill>
                  <a:schemeClr val="bg1"/>
                </a:solidFill>
                <a:latin typeface="Poppins" charset="0"/>
                <a:cs typeface="Poppins" charset="0"/>
              </a:rPr>
              <a:t>Tools</a:t>
            </a:r>
            <a:r>
              <a:rPr lang="en-IN" sz="2000" dirty="0">
                <a:solidFill>
                  <a:schemeClr val="bg1"/>
                </a:solidFill>
                <a:latin typeface="Poppins" charset="0"/>
                <a:cs typeface="Poppins" charset="0"/>
              </a:rPr>
              <a:t>: VS Code, </a:t>
            </a:r>
            <a:r>
              <a:rPr lang="en-IN" sz="2000" dirty="0" err="1" smtClean="0">
                <a:solidFill>
                  <a:schemeClr val="bg1"/>
                </a:solidFill>
                <a:latin typeface="Poppins" charset="0"/>
                <a:cs typeface="Poppins" charset="0"/>
              </a:rPr>
              <a:t>npm</a:t>
            </a:r>
            <a:r>
              <a:rPr lang="en-IN" sz="2000" dirty="0" smtClean="0">
                <a:solidFill>
                  <a:schemeClr val="bg1"/>
                </a:solidFill>
                <a:latin typeface="Poppins" charset="0"/>
                <a:cs typeface="Poppins" charset="0"/>
              </a:rPr>
              <a:t> </a:t>
            </a:r>
            <a:r>
              <a:rPr lang="en-IN" sz="2000" dirty="0">
                <a:solidFill>
                  <a:schemeClr val="bg1"/>
                </a:solidFill>
                <a:latin typeface="Poppins" charset="0"/>
                <a:cs typeface="Poppins" charset="0"/>
              </a:rPr>
              <a:t>for package management, and </a:t>
            </a:r>
            <a:r>
              <a:rPr lang="en-IN" sz="2000" dirty="0" smtClean="0">
                <a:solidFill>
                  <a:schemeClr val="bg1"/>
                </a:solidFill>
                <a:latin typeface="Poppins" charset="0"/>
                <a:cs typeface="Poppins" charset="0"/>
              </a:rPr>
              <a:t>Slack </a:t>
            </a:r>
            <a:r>
              <a:rPr lang="en-IN" sz="2000" dirty="0">
                <a:solidFill>
                  <a:schemeClr val="bg1"/>
                </a:solidFill>
                <a:latin typeface="Poppins" charset="0"/>
                <a:cs typeface="Poppins" charset="0"/>
              </a:rPr>
              <a:t>for communication and project management.</a:t>
            </a:r>
            <a:endParaRPr lang="en-US" sz="2000" u="none" strike="noStrike" spc="-33" dirty="0">
              <a:solidFill>
                <a:schemeClr val="bg1"/>
              </a:solidFill>
              <a:latin typeface="Poppins" charset="0"/>
              <a:ea typeface="Poppins"/>
              <a:cs typeface="Poppins" charset="0"/>
              <a:sym typeface="Poppins"/>
            </a:endParaRPr>
          </a:p>
        </p:txBody>
      </p:sp>
      <p:sp>
        <p:nvSpPr>
          <p:cNvPr id="39" name="TextBox 28"/>
          <p:cNvSpPr txBox="1"/>
          <p:nvPr/>
        </p:nvSpPr>
        <p:spPr>
          <a:xfrm>
            <a:off x="11183609" y="4519364"/>
            <a:ext cx="4284991" cy="3834383"/>
          </a:xfrm>
          <a:prstGeom prst="rect">
            <a:avLst/>
          </a:prstGeom>
        </p:spPr>
        <p:txBody>
          <a:bodyPr wrap="square" lIns="0" tIns="0" rIns="0" bIns="0" rtlCol="0" anchor="t">
            <a:spAutoFit/>
          </a:bodyPr>
          <a:lstStyle/>
          <a:p>
            <a:pPr marL="342900" lvl="0" indent="-342900" algn="ctr">
              <a:lnSpc>
                <a:spcPts val="2334"/>
              </a:lnSpc>
              <a:spcBef>
                <a:spcPct val="0"/>
              </a:spcBef>
              <a:buFont typeface="Wingdings" pitchFamily="2" charset="2"/>
              <a:buChar char="Ø"/>
            </a:pPr>
            <a:r>
              <a:rPr lang="en-US" sz="2000" b="1" dirty="0">
                <a:solidFill>
                  <a:schemeClr val="bg1"/>
                </a:solidFill>
                <a:latin typeface="Poppins" charset="0"/>
                <a:cs typeface="Poppins" charset="0"/>
              </a:rPr>
              <a:t>User Profiles</a:t>
            </a:r>
            <a:r>
              <a:rPr lang="en-US" sz="2000" dirty="0">
                <a:solidFill>
                  <a:schemeClr val="bg1"/>
                </a:solidFill>
                <a:latin typeface="Poppins" charset="0"/>
                <a:cs typeface="Poppins" charset="0"/>
              </a:rPr>
              <a:t>: Create, update, and manage profiles for both job seekers and recruiters</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b="1" dirty="0" smtClean="0">
                <a:solidFill>
                  <a:schemeClr val="bg1"/>
                </a:solidFill>
                <a:latin typeface="Poppins" charset="0"/>
                <a:cs typeface="Poppins" charset="0"/>
              </a:rPr>
              <a:t>Performance</a:t>
            </a:r>
            <a:r>
              <a:rPr lang="en-US" sz="2000" dirty="0">
                <a:solidFill>
                  <a:schemeClr val="bg1"/>
                </a:solidFill>
                <a:latin typeface="Poppins" charset="0"/>
                <a:cs typeface="Poppins" charset="0"/>
              </a:rPr>
              <a:t>: Ensure fast response times (under 2 seconds) and scalability to handle increasing data</a:t>
            </a:r>
            <a:r>
              <a:rPr lang="en-US" sz="2000" dirty="0" smtClean="0">
                <a:solidFill>
                  <a:schemeClr val="bg1"/>
                </a:solidFill>
                <a:latin typeface="Poppins" charset="0"/>
                <a:cs typeface="Poppins" charset="0"/>
              </a:rPr>
              <a:t>.</a:t>
            </a:r>
          </a:p>
          <a:p>
            <a:pPr marL="342900" lvl="0" indent="-342900" algn="ctr">
              <a:lnSpc>
                <a:spcPts val="2334"/>
              </a:lnSpc>
              <a:spcBef>
                <a:spcPct val="0"/>
              </a:spcBef>
              <a:buFont typeface="Wingdings" pitchFamily="2" charset="2"/>
              <a:buChar char="Ø"/>
            </a:pPr>
            <a:endParaRPr lang="en-US" sz="2000" dirty="0" smtClean="0">
              <a:solidFill>
                <a:schemeClr val="bg1"/>
              </a:solidFill>
              <a:latin typeface="Poppins" charset="0"/>
              <a:cs typeface="Poppins" charset="0"/>
            </a:endParaRPr>
          </a:p>
          <a:p>
            <a:pPr marL="342900" lvl="0" indent="-342900" algn="ctr">
              <a:lnSpc>
                <a:spcPts val="2334"/>
              </a:lnSpc>
              <a:spcBef>
                <a:spcPct val="0"/>
              </a:spcBef>
              <a:buFont typeface="Wingdings" pitchFamily="2" charset="2"/>
              <a:buChar char="Ø"/>
            </a:pPr>
            <a:r>
              <a:rPr lang="en-US" sz="2000" b="1" dirty="0" smtClean="0">
                <a:solidFill>
                  <a:schemeClr val="bg1"/>
                </a:solidFill>
                <a:latin typeface="Poppins" charset="0"/>
                <a:cs typeface="Poppins" charset="0"/>
              </a:rPr>
              <a:t>Security</a:t>
            </a:r>
            <a:r>
              <a:rPr lang="en-US" sz="2000" dirty="0">
                <a:solidFill>
                  <a:schemeClr val="bg1"/>
                </a:solidFill>
                <a:latin typeface="Poppins" charset="0"/>
                <a:cs typeface="Poppins" charset="0"/>
              </a:rPr>
              <a:t>: Implement strong encryption, authentication, and authorization to protect user data and ensure privacy.</a:t>
            </a:r>
            <a:endParaRPr lang="en-US" sz="2000" u="none" strike="noStrike" spc="-33" dirty="0">
              <a:solidFill>
                <a:schemeClr val="bg1"/>
              </a:solidFill>
              <a:latin typeface="Poppins" charset="0"/>
              <a:ea typeface="Poppins"/>
              <a:cs typeface="Poppins" charset="0"/>
              <a:sym typeface="Poppins"/>
            </a:endParaRPr>
          </a:p>
        </p:txBody>
      </p:sp>
    </p:spTree>
    <p:extLst>
      <p:ext uri="{BB962C8B-B14F-4D97-AF65-F5344CB8AC3E}">
        <p14:creationId xmlns:p14="http://schemas.microsoft.com/office/powerpoint/2010/main" val="3783863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4" name="Group 3"/>
          <p:cNvGrpSpPr/>
          <p:nvPr/>
        </p:nvGrpSpPr>
        <p:grpSpPr>
          <a:xfrm>
            <a:off x="-188217" y="9258300"/>
            <a:ext cx="18476217" cy="1028700"/>
            <a:chOff x="0" y="0"/>
            <a:chExt cx="4866164" cy="270933"/>
          </a:xfrm>
          <a:solidFill>
            <a:srgbClr val="FACF6C"/>
          </a:solidFill>
        </p:grpSpPr>
        <p:sp>
          <p:nvSpPr>
            <p:cNvPr id="35"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6"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4"/>
                </a:ext>
              </a:extLst>
            </a:blip>
            <a:stretch>
              <a:fillRect/>
            </a:stretch>
          </a:blipFill>
          <a:ln cap="sq">
            <a:noFill/>
            <a:prstDash val="solid"/>
            <a:miter/>
          </a:ln>
        </p:spPr>
      </p:sp>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ACF6C"/>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846386"/>
          </a:xfrm>
          <a:prstGeom prst="rect">
            <a:avLst/>
          </a:prstGeom>
        </p:spPr>
        <p:txBody>
          <a:bodyPr lIns="0" tIns="0" rIns="0" bIns="0" rtlCol="0" anchor="t">
            <a:spAutoFit/>
          </a:bodyPr>
          <a:lstStyle/>
          <a:p>
            <a:pPr marL="0" lvl="0" indent="0" algn="l">
              <a:lnSpc>
                <a:spcPts val="6553"/>
              </a:lnSpc>
              <a:spcBef>
                <a:spcPct val="0"/>
              </a:spcBef>
            </a:pPr>
            <a:r>
              <a:rPr lang="en-US" sz="4680" dirty="0" smtClean="0">
                <a:solidFill>
                  <a:srgbClr val="FDFDFD"/>
                </a:solidFill>
                <a:latin typeface="Open Sans Extra Bold"/>
                <a:ea typeface="Open Sans Extra Bold"/>
                <a:cs typeface="Open Sans Extra Bold"/>
                <a:sym typeface="Open Sans Extra Bold"/>
              </a:rPr>
              <a:t>Technology Used</a:t>
            </a:r>
            <a:endParaRPr lang="en-US" sz="4680" dirty="0">
              <a:solidFill>
                <a:srgbClr val="FDFDFD"/>
              </a:solidFill>
              <a:latin typeface="Open Sans Extra Bold"/>
              <a:ea typeface="Open Sans Extra Bold"/>
              <a:cs typeface="Open Sans Extra Bold"/>
              <a:sym typeface="Open Sans Extra Bold"/>
            </a:endParaRPr>
          </a:p>
        </p:txBody>
      </p:sp>
      <p:sp>
        <p:nvSpPr>
          <p:cNvPr id="9" name="TextBox 9"/>
          <p:cNvSpPr txBox="1"/>
          <p:nvPr/>
        </p:nvSpPr>
        <p:spPr>
          <a:xfrm>
            <a:off x="1028700" y="4421329"/>
            <a:ext cx="5885945" cy="3693319"/>
          </a:xfrm>
          <a:prstGeom prst="rect">
            <a:avLst/>
          </a:prstGeom>
        </p:spPr>
        <p:txBody>
          <a:bodyPr lIns="0" tIns="0" rIns="0" bIns="0" rtlCol="0" anchor="t">
            <a:spAutoFit/>
          </a:bodyPr>
          <a:lstStyle/>
          <a:p>
            <a:r>
              <a:rPr lang="en-US" sz="2400" dirty="0">
                <a:solidFill>
                  <a:schemeClr val="bg1"/>
                </a:solidFill>
                <a:latin typeface="Poppins" charset="0"/>
                <a:cs typeface="Poppins" charset="0"/>
              </a:rPr>
              <a:t>CareerVista utilizes the MERN stack to create a powerful and cohesive web application</a:t>
            </a:r>
            <a:r>
              <a:rPr lang="en-US" sz="2400" dirty="0" smtClean="0">
                <a:solidFill>
                  <a:schemeClr val="bg1"/>
                </a:solidFill>
                <a:latin typeface="Poppins" charset="0"/>
                <a:cs typeface="Poppins" charset="0"/>
              </a:rPr>
              <a:t>.</a:t>
            </a:r>
          </a:p>
          <a:p>
            <a:endParaRPr lang="en-US" sz="2400" dirty="0">
              <a:solidFill>
                <a:schemeClr val="bg1"/>
              </a:solidFill>
              <a:latin typeface="Poppins" charset="0"/>
              <a:cs typeface="Poppins" charset="0"/>
            </a:endParaRPr>
          </a:p>
          <a:p>
            <a:r>
              <a:rPr lang="en-IN" sz="2400" dirty="0" smtClean="0">
                <a:solidFill>
                  <a:schemeClr val="bg1"/>
                </a:solidFill>
                <a:latin typeface="Poppins" charset="0"/>
                <a:cs typeface="Poppins" charset="0"/>
              </a:rPr>
              <a:t>The </a:t>
            </a:r>
            <a:r>
              <a:rPr lang="en-IN" sz="2400" dirty="0">
                <a:solidFill>
                  <a:schemeClr val="bg1"/>
                </a:solidFill>
                <a:latin typeface="Poppins" charset="0"/>
                <a:cs typeface="Poppins" charset="0"/>
              </a:rPr>
              <a:t>MERN stack is a collection of powerful </a:t>
            </a:r>
            <a:r>
              <a:rPr lang="en-IN" sz="2400" dirty="0" smtClean="0">
                <a:solidFill>
                  <a:schemeClr val="bg1"/>
                </a:solidFill>
                <a:latin typeface="Poppins" charset="0"/>
                <a:cs typeface="Poppins" charset="0"/>
              </a:rPr>
              <a:t>technologies—</a:t>
            </a:r>
            <a:r>
              <a:rPr lang="en-IN" sz="2400" b="1" dirty="0" err="1" smtClean="0">
                <a:solidFill>
                  <a:schemeClr val="bg1"/>
                </a:solidFill>
                <a:latin typeface="Poppins" charset="0"/>
                <a:cs typeface="Poppins" charset="0"/>
              </a:rPr>
              <a:t>MongoDB</a:t>
            </a:r>
            <a:r>
              <a:rPr lang="en-IN" sz="2400" b="1" dirty="0">
                <a:solidFill>
                  <a:schemeClr val="bg1"/>
                </a:solidFill>
                <a:latin typeface="Poppins" charset="0"/>
                <a:cs typeface="Poppins" charset="0"/>
              </a:rPr>
              <a:t>, Express.js, React.js, and Node.js</a:t>
            </a:r>
            <a:r>
              <a:rPr lang="en-IN" sz="2400" dirty="0">
                <a:solidFill>
                  <a:schemeClr val="bg1"/>
                </a:solidFill>
                <a:latin typeface="Poppins" charset="0"/>
                <a:cs typeface="Poppins" charset="0"/>
              </a:rPr>
              <a:t>—that together create a comprehensive framework for building full-stack web applications.</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4"/>
                </a:ext>
              </a:extLst>
            </a:blip>
            <a:stretch>
              <a:fillRect/>
            </a:stretch>
          </a:blipFill>
          <a:ln cap="sq">
            <a:noFill/>
            <a:prstDash val="solid"/>
            <a:miter/>
          </a:ln>
        </p:spPr>
      </p:sp>
      <p:sp>
        <p:nvSpPr>
          <p:cNvPr id="11" name="TextBox 11"/>
          <p:cNvSpPr txBox="1"/>
          <p:nvPr/>
        </p:nvSpPr>
        <p:spPr>
          <a:xfrm>
            <a:off x="10162447" y="1825672"/>
            <a:ext cx="5768345" cy="1594667"/>
          </a:xfrm>
          <a:prstGeom prst="rect">
            <a:avLst/>
          </a:prstGeom>
        </p:spPr>
        <p:txBody>
          <a:bodyPr lIns="0" tIns="0" rIns="0" bIns="0" rtlCol="0" anchor="t">
            <a:spAutoFit/>
          </a:bodyPr>
          <a:lstStyle/>
          <a:p>
            <a:pPr>
              <a:lnSpc>
                <a:spcPts val="2495"/>
              </a:lnSpc>
            </a:pPr>
            <a:r>
              <a:rPr lang="en-US" sz="2000" b="1" dirty="0">
                <a:solidFill>
                  <a:srgbClr val="55889E"/>
                </a:solidFill>
                <a:latin typeface="Poppins" charset="0"/>
                <a:cs typeface="Poppins" charset="0"/>
              </a:rPr>
              <a:t>Front-End: React.js</a:t>
            </a:r>
            <a:r>
              <a:rPr lang="en-US" sz="2000" dirty="0">
                <a:solidFill>
                  <a:srgbClr val="55889E"/>
                </a:solidFill>
                <a:latin typeface="Poppins" charset="0"/>
                <a:cs typeface="Poppins" charset="0"/>
              </a:rPr>
              <a:t/>
            </a:r>
            <a:br>
              <a:rPr lang="en-US" sz="2000" dirty="0">
                <a:solidFill>
                  <a:srgbClr val="55889E"/>
                </a:solidFill>
                <a:latin typeface="Poppins" charset="0"/>
                <a:cs typeface="Poppins" charset="0"/>
              </a:rPr>
            </a:br>
            <a:r>
              <a:rPr lang="en-US" sz="2000" dirty="0">
                <a:solidFill>
                  <a:srgbClr val="55889E"/>
                </a:solidFill>
                <a:latin typeface="Poppins" charset="0"/>
                <a:cs typeface="Poppins" charset="0"/>
              </a:rPr>
              <a:t>React.js builds the user interface with reusable components, a virtual DOM for fast updates, and React Router for smooth page navigation.</a:t>
            </a:r>
            <a:endParaRPr lang="en-US" sz="2000" u="none" strike="noStrike" spc="-35" dirty="0">
              <a:solidFill>
                <a:srgbClr val="55889E"/>
              </a:solidFill>
              <a:latin typeface="Poppins" charset="0"/>
              <a:ea typeface="Poppins"/>
              <a:cs typeface="Poppins" charset="0"/>
              <a:sym typeface="Poppins"/>
            </a:endParaRP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4" name="TextBox 14"/>
          <p:cNvSpPr txBox="1"/>
          <p:nvPr/>
        </p:nvSpPr>
        <p:spPr>
          <a:xfrm>
            <a:off x="10688346" y="3599072"/>
            <a:ext cx="5768345" cy="1594667"/>
          </a:xfrm>
          <a:prstGeom prst="rect">
            <a:avLst/>
          </a:prstGeom>
        </p:spPr>
        <p:txBody>
          <a:bodyPr lIns="0" tIns="0" rIns="0" bIns="0" rtlCol="0" anchor="t">
            <a:spAutoFit/>
          </a:bodyPr>
          <a:lstStyle/>
          <a:p>
            <a:pPr>
              <a:lnSpc>
                <a:spcPts val="2495"/>
              </a:lnSpc>
            </a:pPr>
            <a:r>
              <a:rPr lang="en-US" sz="2000" b="1" dirty="0">
                <a:solidFill>
                  <a:srgbClr val="55889E"/>
                </a:solidFill>
                <a:latin typeface="Poppins" charset="0"/>
                <a:cs typeface="Poppins" charset="0"/>
              </a:rPr>
              <a:t>Back-End: Node.js</a:t>
            </a:r>
            <a:r>
              <a:rPr lang="en-US" sz="2000" dirty="0">
                <a:solidFill>
                  <a:srgbClr val="55889E"/>
                </a:solidFill>
                <a:latin typeface="Poppins" charset="0"/>
                <a:cs typeface="Poppins" charset="0"/>
              </a:rPr>
              <a:t/>
            </a:r>
            <a:br>
              <a:rPr lang="en-US" sz="2000" dirty="0">
                <a:solidFill>
                  <a:srgbClr val="55889E"/>
                </a:solidFill>
                <a:latin typeface="Poppins" charset="0"/>
                <a:cs typeface="Poppins" charset="0"/>
              </a:rPr>
            </a:br>
            <a:r>
              <a:rPr lang="en-US" sz="2000" dirty="0">
                <a:solidFill>
                  <a:srgbClr val="55889E"/>
                </a:solidFill>
                <a:latin typeface="Poppins" charset="0"/>
                <a:cs typeface="Poppins" charset="0"/>
              </a:rPr>
              <a:t>Node.js powers the server-side operations with its non-blocking architecture and uses Express.js for efficient API and route management.</a:t>
            </a:r>
            <a:endParaRPr lang="en-US" sz="2000" u="none" strike="noStrike" spc="-35" dirty="0">
              <a:solidFill>
                <a:srgbClr val="55889E"/>
              </a:solidFill>
              <a:latin typeface="Poppins" charset="0"/>
              <a:ea typeface="Poppins"/>
              <a:cs typeface="Poppins" charset="0"/>
              <a:sym typeface="Poppins"/>
            </a:endParaRP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4"/>
                </a:ext>
              </a:extLst>
            </a:blip>
            <a:stretch>
              <a:fillRect/>
            </a:stretch>
          </a:blipFill>
          <a:ln cap="sq">
            <a:noFill/>
            <a:prstDash val="solid"/>
            <a:miter/>
          </a:ln>
        </p:spPr>
      </p:sp>
      <p:sp>
        <p:nvSpPr>
          <p:cNvPr id="17" name="TextBox 17"/>
          <p:cNvSpPr txBox="1"/>
          <p:nvPr/>
        </p:nvSpPr>
        <p:spPr>
          <a:xfrm>
            <a:off x="10688346" y="5375752"/>
            <a:ext cx="5768345" cy="1587486"/>
          </a:xfrm>
          <a:prstGeom prst="rect">
            <a:avLst/>
          </a:prstGeom>
        </p:spPr>
        <p:txBody>
          <a:bodyPr lIns="0" tIns="0" rIns="0" bIns="0" rtlCol="0" anchor="t">
            <a:spAutoFit/>
          </a:bodyPr>
          <a:lstStyle/>
          <a:p>
            <a:pPr>
              <a:lnSpc>
                <a:spcPts val="2495"/>
              </a:lnSpc>
            </a:pPr>
            <a:r>
              <a:rPr lang="en-US" sz="2000" b="1" dirty="0">
                <a:solidFill>
                  <a:srgbClr val="55889E"/>
                </a:solidFill>
                <a:latin typeface="Poppins" charset="0"/>
                <a:cs typeface="Poppins" charset="0"/>
              </a:rPr>
              <a:t>Database: </a:t>
            </a:r>
            <a:r>
              <a:rPr lang="en-US" sz="2000" b="1" dirty="0" err="1">
                <a:solidFill>
                  <a:srgbClr val="55889E"/>
                </a:solidFill>
                <a:latin typeface="Poppins" charset="0"/>
                <a:cs typeface="Poppins" charset="0"/>
              </a:rPr>
              <a:t>MongoDB</a:t>
            </a:r>
            <a:r>
              <a:rPr lang="en-US" sz="2000" dirty="0">
                <a:solidFill>
                  <a:srgbClr val="55889E"/>
                </a:solidFill>
                <a:latin typeface="Poppins" charset="0"/>
                <a:cs typeface="Poppins" charset="0"/>
              </a:rPr>
              <a:t/>
            </a:r>
            <a:br>
              <a:rPr lang="en-US" sz="2000" dirty="0">
                <a:solidFill>
                  <a:srgbClr val="55889E"/>
                </a:solidFill>
                <a:latin typeface="Poppins" charset="0"/>
                <a:cs typeface="Poppins" charset="0"/>
              </a:rPr>
            </a:br>
            <a:r>
              <a:rPr lang="en-US" sz="2000" dirty="0" err="1">
                <a:solidFill>
                  <a:srgbClr val="55889E"/>
                </a:solidFill>
                <a:latin typeface="Poppins" charset="0"/>
                <a:cs typeface="Poppins" charset="0"/>
              </a:rPr>
              <a:t>MongoDB</a:t>
            </a:r>
            <a:r>
              <a:rPr lang="en-US" sz="2000" dirty="0">
                <a:solidFill>
                  <a:srgbClr val="55889E"/>
                </a:solidFill>
                <a:latin typeface="Poppins" charset="0"/>
                <a:cs typeface="Poppins" charset="0"/>
              </a:rPr>
              <a:t> stores data in a flexible, document-oriented format and scales easily with large data volumes, supported by Mongoose for schema management.</a:t>
            </a:r>
            <a:endParaRPr lang="en-US" sz="2000" u="none" strike="noStrike" spc="-35" dirty="0">
              <a:solidFill>
                <a:srgbClr val="55889E"/>
              </a:solidFill>
              <a:latin typeface="Poppins" charset="0"/>
              <a:ea typeface="Poppins"/>
              <a:cs typeface="Poppins" charset="0"/>
              <a:sym typeface="Poppins"/>
            </a:endParaRP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Effect>
                        <a14:brightnessContrast bright="20000" contrast="-40000"/>
                      </a14:imgEffect>
                    </a14:imgLayer>
                  </a14:imgProps>
                </a:ext>
                <a:ext uri="{96DAC541-7B7A-43D3-8B79-37D633B846F1}">
                  <asvg:svgBlip xmlns="" xmlns:asvg="http://schemas.microsoft.com/office/drawing/2016/SVG/main" r:embed="rId4"/>
                </a:ext>
              </a:extLst>
            </a:blip>
            <a:stretch>
              <a:fillRect/>
            </a:stretch>
          </a:blipFill>
          <a:ln cap="sq">
            <a:noFill/>
            <a:prstDash val="solid"/>
            <a:miter/>
          </a:ln>
        </p:spPr>
      </p:sp>
      <p:sp>
        <p:nvSpPr>
          <p:cNvPr id="20" name="TextBox 20"/>
          <p:cNvSpPr txBox="1"/>
          <p:nvPr/>
        </p:nvSpPr>
        <p:spPr>
          <a:xfrm>
            <a:off x="10162447" y="7152433"/>
            <a:ext cx="5768345" cy="1603003"/>
          </a:xfrm>
          <a:prstGeom prst="rect">
            <a:avLst/>
          </a:prstGeom>
        </p:spPr>
        <p:txBody>
          <a:bodyPr lIns="0" tIns="0" rIns="0" bIns="0" rtlCol="0" anchor="t">
            <a:spAutoFit/>
          </a:bodyPr>
          <a:lstStyle/>
          <a:p>
            <a:pPr>
              <a:lnSpc>
                <a:spcPts val="2495"/>
              </a:lnSpc>
            </a:pPr>
            <a:r>
              <a:rPr lang="en-US" sz="2000" b="1" dirty="0">
                <a:solidFill>
                  <a:srgbClr val="55889E"/>
                </a:solidFill>
                <a:latin typeface="Poppins" charset="0"/>
                <a:cs typeface="Poppins" charset="0"/>
              </a:rPr>
              <a:t>Frameworks &amp; Libraries</a:t>
            </a:r>
            <a:r>
              <a:rPr lang="en-US" sz="2000" dirty="0">
                <a:solidFill>
                  <a:srgbClr val="55889E"/>
                </a:solidFill>
                <a:latin typeface="Poppins" charset="0"/>
                <a:cs typeface="Poppins" charset="0"/>
              </a:rPr>
              <a:t/>
            </a:r>
            <a:br>
              <a:rPr lang="en-US" sz="2000" dirty="0">
                <a:solidFill>
                  <a:srgbClr val="55889E"/>
                </a:solidFill>
                <a:latin typeface="Poppins" charset="0"/>
                <a:cs typeface="Poppins" charset="0"/>
              </a:rPr>
            </a:br>
            <a:r>
              <a:rPr lang="en-US" sz="2000" dirty="0">
                <a:solidFill>
                  <a:srgbClr val="55889E"/>
                </a:solidFill>
                <a:latin typeface="Poppins" charset="0"/>
                <a:cs typeface="Poppins" charset="0"/>
              </a:rPr>
              <a:t>Bootstrap and Material-UI enhance design with responsive and modern components, while </a:t>
            </a:r>
            <a:r>
              <a:rPr lang="en-US" sz="2000" dirty="0" err="1">
                <a:solidFill>
                  <a:srgbClr val="55889E"/>
                </a:solidFill>
                <a:latin typeface="Poppins" charset="0"/>
                <a:cs typeface="Poppins" charset="0"/>
              </a:rPr>
              <a:t>jQuery</a:t>
            </a:r>
            <a:r>
              <a:rPr lang="en-US" sz="2000" dirty="0">
                <a:solidFill>
                  <a:srgbClr val="55889E"/>
                </a:solidFill>
                <a:latin typeface="Poppins" charset="0"/>
                <a:cs typeface="Poppins" charset="0"/>
              </a:rPr>
              <a:t> simplifies event handling and interactions on the front end.</a:t>
            </a:r>
            <a:endParaRPr lang="en-US" sz="2000" u="none" strike="noStrike" spc="-35" dirty="0">
              <a:solidFill>
                <a:srgbClr val="55889E"/>
              </a:solidFill>
              <a:latin typeface="Poppins" charset="0"/>
              <a:ea typeface="Poppins"/>
              <a:cs typeface="Poppins" charset="0"/>
              <a:sym typeface="Poppins"/>
            </a:endParaRP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79254"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5588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5588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5588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5588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25844"/>
            <a:ext cx="10631344" cy="5980056"/>
            <a:chOff x="0" y="0"/>
            <a:chExt cx="11289030" cy="6350000"/>
          </a:xfrm>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dpi="0" rotWithShape="1">
              <a:blip r:embed="rId3"/>
              <a:srcRect/>
              <a:stretch>
                <a:fillRect/>
              </a:stretch>
            </a:blipFill>
          </p:spPr>
        </p:sp>
      </p:grpSp>
      <p:sp>
        <p:nvSpPr>
          <p:cNvPr id="26" name="TextBox 26"/>
          <p:cNvSpPr txBox="1"/>
          <p:nvPr/>
        </p:nvSpPr>
        <p:spPr>
          <a:xfrm>
            <a:off x="5417025" y="1886201"/>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Project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410369"/>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Create Account</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
          <p:cNvGrpSpPr/>
          <p:nvPr/>
        </p:nvGrpSpPr>
        <p:grpSpPr>
          <a:xfrm>
            <a:off x="-188217" y="9258300"/>
            <a:ext cx="18476217" cy="1028700"/>
            <a:chOff x="0" y="0"/>
            <a:chExt cx="4866164" cy="270933"/>
          </a:xfrm>
          <a:solidFill>
            <a:srgbClr val="FACF6C"/>
          </a:solidFill>
        </p:grpSpPr>
        <p:sp>
          <p:nvSpPr>
            <p:cNvPr id="3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grpFill/>
            <a:ln cap="sq">
              <a:noFill/>
              <a:prstDash val="solid"/>
              <a:miter/>
            </a:ln>
          </p:spPr>
        </p:sp>
        <p:sp>
          <p:nvSpPr>
            <p:cNvPr id="35" name="TextBox 5"/>
            <p:cNvSpPr txBox="1"/>
            <p:nvPr/>
          </p:nvSpPr>
          <p:spPr>
            <a:xfrm>
              <a:off x="0" y="-38100"/>
              <a:ext cx="4866164" cy="309033"/>
            </a:xfrm>
            <a:prstGeom prst="rect">
              <a:avLst/>
            </a:prstGeom>
            <a:grpFill/>
          </p:spPr>
          <p:txBody>
            <a:bodyPr lIns="50800" tIns="50800" rIns="50800" bIns="50800" rtlCol="0" anchor="ctr"/>
            <a:lstStyle/>
            <a:p>
              <a:pPr marL="0" lvl="0" indent="0" algn="ctr">
                <a:lnSpc>
                  <a:spcPts val="2659"/>
                </a:lnSpc>
                <a:spcBef>
                  <a:spcPct val="0"/>
                </a:spcBef>
              </a:pPr>
              <a:endParaRPr/>
            </a:p>
          </p:txBody>
        </p:sp>
      </p:grpSp>
      <p:sp>
        <p:nvSpPr>
          <p:cNvPr id="3" name="Freeform 3"/>
          <p:cNvSpPr/>
          <p:nvPr/>
        </p:nvSpPr>
        <p:spPr>
          <a:xfrm>
            <a:off x="3581400" y="8225836"/>
            <a:ext cx="11148740" cy="1833443"/>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8" name="Group 8"/>
          <p:cNvGrpSpPr/>
          <p:nvPr/>
        </p:nvGrpSpPr>
        <p:grpSpPr>
          <a:xfrm>
            <a:off x="3581400" y="2853353"/>
            <a:ext cx="11148740" cy="6814936"/>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55889E"/>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sz="2000"/>
            </a:p>
            <a:p>
              <a:pPr algn="ctr">
                <a:lnSpc>
                  <a:spcPts val="2659"/>
                </a:lnSpc>
              </a:pPr>
              <a:endParaRPr sz="2000"/>
            </a:p>
          </p:txBody>
        </p:sp>
      </p:grpSp>
      <p:grpSp>
        <p:nvGrpSpPr>
          <p:cNvPr id="22" name="Group 22"/>
          <p:cNvGrpSpPr>
            <a:grpSpLocks noChangeAspect="1"/>
          </p:cNvGrpSpPr>
          <p:nvPr/>
        </p:nvGrpSpPr>
        <p:grpSpPr>
          <a:xfrm>
            <a:off x="3810000" y="3125844"/>
            <a:ext cx="10631344" cy="5980056"/>
            <a:chOff x="0" y="0"/>
            <a:chExt cx="11289030" cy="6350000"/>
          </a:xfrm>
          <a:blipFill>
            <a:blip r:embed="rId3"/>
            <a:stretch>
              <a:fillRect/>
            </a:stretch>
          </a:blipFill>
        </p:grpSpPr>
        <p:sp>
          <p:nvSpPr>
            <p:cNvPr id="23" name="Freeform 23"/>
            <p:cNvSpPr/>
            <p:nvPr/>
          </p:nvSpPr>
          <p:spPr>
            <a:xfrm>
              <a:off x="0" y="0"/>
              <a:ext cx="11287761" cy="6350000"/>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sp>
        <p:nvSpPr>
          <p:cNvPr id="26" name="TextBox 26"/>
          <p:cNvSpPr txBox="1"/>
          <p:nvPr/>
        </p:nvSpPr>
        <p:spPr>
          <a:xfrm>
            <a:off x="5417025" y="1886201"/>
            <a:ext cx="7453950" cy="861583"/>
          </a:xfrm>
          <a:prstGeom prst="rect">
            <a:avLst/>
          </a:prstGeom>
        </p:spPr>
        <p:txBody>
          <a:bodyPr lIns="0" tIns="0" rIns="0" bIns="0" rtlCol="0" anchor="t">
            <a:spAutoFit/>
          </a:bodyPr>
          <a:lstStyle/>
          <a:p>
            <a:pPr marL="0" lvl="0" indent="0" algn="ctr">
              <a:lnSpc>
                <a:spcPts val="7151"/>
              </a:lnSpc>
              <a:spcBef>
                <a:spcPct val="0"/>
              </a:spcBef>
            </a:pPr>
            <a:r>
              <a:rPr lang="en-US" sz="5108" dirty="0" smtClean="0">
                <a:solidFill>
                  <a:srgbClr val="55889E"/>
                </a:solidFill>
                <a:latin typeface="Open Sans Extra Bold"/>
                <a:ea typeface="Open Sans Extra Bold"/>
                <a:cs typeface="Open Sans Extra Bold"/>
                <a:sym typeface="Open Sans Extra Bold"/>
              </a:rPr>
              <a:t>Project Modules</a:t>
            </a:r>
            <a:endParaRPr lang="en-US" sz="5108" dirty="0">
              <a:solidFill>
                <a:srgbClr val="55889E"/>
              </a:solidFill>
              <a:latin typeface="Open Sans Extra Bold"/>
              <a:ea typeface="Open Sans Extra Bold"/>
              <a:cs typeface="Open Sans Extra Bold"/>
              <a:sym typeface="Open Sans Extra Bold"/>
            </a:endParaRPr>
          </a:p>
        </p:txBody>
      </p:sp>
      <p:sp>
        <p:nvSpPr>
          <p:cNvPr id="30" name="TextBox 30"/>
          <p:cNvSpPr txBox="1"/>
          <p:nvPr/>
        </p:nvSpPr>
        <p:spPr>
          <a:xfrm>
            <a:off x="6284585" y="9152731"/>
            <a:ext cx="5491367" cy="387222"/>
          </a:xfrm>
          <a:prstGeom prst="rect">
            <a:avLst/>
          </a:prstGeom>
        </p:spPr>
        <p:txBody>
          <a:bodyPr wrap="square" lIns="0" tIns="0" rIns="0" bIns="0" rtlCol="0" anchor="t">
            <a:spAutoFit/>
          </a:bodyPr>
          <a:lstStyle/>
          <a:p>
            <a:pPr marL="0" lvl="0" indent="0" algn="ctr">
              <a:lnSpc>
                <a:spcPts val="3200"/>
              </a:lnSpc>
              <a:spcBef>
                <a:spcPct val="0"/>
              </a:spcBef>
            </a:pPr>
            <a:r>
              <a:rPr lang="en-US" sz="2400" b="1" u="none" strike="noStrike" dirty="0" smtClean="0">
                <a:solidFill>
                  <a:schemeClr val="bg1"/>
                </a:solidFill>
                <a:latin typeface="Open Sans Extra Bold"/>
                <a:ea typeface="Open Sans Extra Bold"/>
                <a:cs typeface="Open Sans Extra Bold"/>
                <a:sym typeface="Open Sans Extra Bold"/>
              </a:rPr>
              <a:t>Login Account</a:t>
            </a:r>
            <a:endParaRPr lang="en-US" sz="2400" b="1" u="none" strike="noStrike" dirty="0">
              <a:solidFill>
                <a:schemeClr val="bg1"/>
              </a:solidFill>
              <a:latin typeface="Open Sans Extra Bold"/>
              <a:ea typeface="Open Sans Extra Bold"/>
              <a:cs typeface="Open Sans Extra Bold"/>
              <a:sym typeface="Open Sans Extra Bold"/>
            </a:endParaRPr>
          </a:p>
        </p:txBody>
      </p:sp>
      <p:grpSp>
        <p:nvGrpSpPr>
          <p:cNvPr id="36" name="Group 6"/>
          <p:cNvGrpSpPr/>
          <p:nvPr/>
        </p:nvGrpSpPr>
        <p:grpSpPr>
          <a:xfrm>
            <a:off x="15573718" y="7277100"/>
            <a:ext cx="4693046" cy="5356424"/>
            <a:chOff x="76200" y="38100"/>
            <a:chExt cx="736600" cy="774700"/>
          </a:xfrm>
        </p:grpSpPr>
        <p:sp>
          <p:nvSpPr>
            <p:cNvPr id="37" name="Freeform 7"/>
            <p:cNvSpPr/>
            <p:nvPr/>
          </p:nvSpPr>
          <p:spPr>
            <a:xfrm>
              <a:off x="76200" y="134044"/>
              <a:ext cx="736600" cy="6787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3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39" name="Group 6"/>
          <p:cNvGrpSpPr/>
          <p:nvPr/>
        </p:nvGrpSpPr>
        <p:grpSpPr>
          <a:xfrm>
            <a:off x="-2400200" y="-3029200"/>
            <a:ext cx="4305200" cy="5200900"/>
            <a:chOff x="76200" y="38100"/>
            <a:chExt cx="830819" cy="891519"/>
          </a:xfrm>
        </p:grpSpPr>
        <p:sp>
          <p:nvSpPr>
            <p:cNvPr id="40" name="Freeform 7"/>
            <p:cNvSpPr/>
            <p:nvPr/>
          </p:nvSpPr>
          <p:spPr>
            <a:xfrm>
              <a:off x="183561" y="295541"/>
              <a:ext cx="723458" cy="63407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5889E">
                <a:alpha val="0"/>
              </a:srgbClr>
            </a:solidFill>
            <a:ln w="952500" cap="sq">
              <a:solidFill>
                <a:srgbClr val="55889E">
                  <a:alpha val="15686"/>
                </a:srgbClr>
              </a:solidFill>
              <a:prstDash val="solid"/>
              <a:miter/>
            </a:ln>
          </p:spPr>
        </p:sp>
        <p:sp>
          <p:nvSpPr>
            <p:cNvPr id="41"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Tree>
    <p:extLst>
      <p:ext uri="{BB962C8B-B14F-4D97-AF65-F5344CB8AC3E}">
        <p14:creationId xmlns:p14="http://schemas.microsoft.com/office/powerpoint/2010/main" val="400635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733</TotalTime>
  <Words>1020</Words>
  <Application>Microsoft Office PowerPoint</Application>
  <PresentationFormat>Custom</PresentationFormat>
  <Paragraphs>194</Paragraphs>
  <Slides>24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Open Sans Extra Bold</vt:lpstr>
      <vt:lpstr>Times New Roman</vt:lpstr>
      <vt:lpstr>Calibri</vt:lpstr>
      <vt:lpstr>Poppins</vt:lpstr>
      <vt:lpstr>Wingdings</vt:lpstr>
      <vt:lpstr>Arial</vt:lpstr>
      <vt:lpstr>Poppins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Professional Modern Technology Pitch Deck Presentation</dc:title>
  <dc:creator>Addie's World</dc:creator>
  <cp:lastModifiedBy>Addie's World</cp:lastModifiedBy>
  <cp:revision>62</cp:revision>
  <dcterms:created xsi:type="dcterms:W3CDTF">2006-08-16T00:00:00Z</dcterms:created>
  <dcterms:modified xsi:type="dcterms:W3CDTF">2024-09-24T16:47:07Z</dcterms:modified>
  <dc:identifier>DAGQnzxhveI</dc:identifier>
</cp:coreProperties>
</file>